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2" r:id="rId4"/>
    <p:sldId id="264" r:id="rId5"/>
    <p:sldId id="272" r:id="rId6"/>
    <p:sldId id="268" r:id="rId7"/>
    <p:sldId id="267" r:id="rId8"/>
    <p:sldId id="269" r:id="rId9"/>
    <p:sldId id="270" r:id="rId10"/>
    <p:sldId id="266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B6C"/>
    <a:srgbClr val="1DD1A2"/>
    <a:srgbClr val="F47C18"/>
    <a:srgbClr val="F58D37"/>
    <a:srgbClr val="FF6600"/>
    <a:srgbClr val="F8B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3529" autoAdjust="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BD5BFF2-36B0-40CE-983F-64CA5BF905E6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74801A-CACC-46E2-B8AA-437C9E8A750C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74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305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08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158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595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083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239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98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 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0575E8-20DE-4252-9577-F47C50C1B37A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B2D27-AFF1-4B8F-B8A4-E700F781D02D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0CA05-2CA9-48C2-A2A2-F70EC9B7976F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58D3D-3011-410D-B5E8-9AA1758E7836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CF8B90-C5EE-4840-9D92-1C12066C774B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65557-1451-43E1-9AE5-4BF1475D4D1F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E58E16-40AA-41E4-A4FF-9BEA6A78A973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D3081-5B82-4D9C-864E-0FF48C8922DF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4F1F8F-3FA7-4DE2-BFC3-204A60A31AF6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44496B-DA29-42D1-8823-4C2E233F6E2C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9BD460F-BF29-45B1-9B3A-A20D54FADEC1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mp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aifu2x.udp.jp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lr.com/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aifu2x.pr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a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up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00" y="2925187"/>
            <a:ext cx="6200141" cy="256032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Цифровые </a:t>
            </a:r>
            <a:r>
              <a:rPr lang="ru-RU" b="1" dirty="0"/>
              <a:t>инструменты, онлайн-сервисы и компьютерные программы для решения профессиональных задач </a:t>
            </a:r>
            <a:r>
              <a:rPr lang="ru-RU" b="1" dirty="0" smtClean="0"/>
              <a:t>библиотекаря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700" y="1296068"/>
            <a:ext cx="5120640" cy="450516"/>
          </a:xfrm>
        </p:spPr>
        <p:txBody>
          <a:bodyPr rtlCol="0"/>
          <a:lstStyle/>
          <a:p>
            <a:r>
              <a:rPr lang="ru-RU" dirty="0" smtClean="0"/>
              <a:t>Практико-ориентированный </a:t>
            </a:r>
            <a:r>
              <a:rPr lang="ru-RU" dirty="0"/>
              <a:t>курс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r="347"/>
          <a:stretch>
            <a:fillRect/>
          </a:stretch>
        </p:blipFill>
        <p:spPr/>
      </p:pic>
      <p:sp>
        <p:nvSpPr>
          <p:cNvPr id="11" name="Прямоугольник 10"/>
          <p:cNvSpPr/>
          <p:nvPr/>
        </p:nvSpPr>
        <p:spPr>
          <a:xfrm>
            <a:off x="139700" y="5934670"/>
            <a:ext cx="706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лавный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библиотекарь методико-библиографического отдела по работе с детьми Центральной районной детской библиотеки им. А. Пешкова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Марина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Евгеньевна Андреянова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04" y="132683"/>
            <a:ext cx="809396" cy="62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 title="Step 1 title"/>
          <p:cNvSpPr/>
          <p:nvPr/>
        </p:nvSpPr>
        <p:spPr>
          <a:xfrm>
            <a:off x="915080" y="203042"/>
            <a:ext cx="10121900" cy="1003458"/>
          </a:xfrm>
          <a:prstGeom prst="chevron">
            <a:avLst>
              <a:gd name="adj" fmla="val 34079"/>
            </a:avLst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4000" b="1" dirty="0" smtClean="0">
                <a:solidFill>
                  <a:srgbClr val="F47C18"/>
                </a:solidFill>
              </a:rPr>
              <a:t>Задание для слушателей курса</a:t>
            </a:r>
            <a:endParaRPr lang="ru-RU" sz="4000" b="1" dirty="0">
              <a:solidFill>
                <a:srgbClr val="F47C1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480" y="1816100"/>
            <a:ext cx="101219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/>
              <a:t>GIMP</a:t>
            </a:r>
            <a:r>
              <a:rPr lang="ru-RU" sz="2000" b="1" dirty="0" smtClean="0"/>
              <a:t> или </a:t>
            </a:r>
            <a:r>
              <a:rPr lang="en-US" sz="2000" b="1" dirty="0" err="1" smtClean="0"/>
              <a:t>Pixlr</a:t>
            </a:r>
            <a:endParaRPr lang="en-US" sz="2000" b="1" dirty="0" smtClean="0"/>
          </a:p>
          <a:p>
            <a:r>
              <a:rPr lang="ru-RU" sz="2000" smtClean="0"/>
              <a:t>Отредактировать </a:t>
            </a:r>
            <a:r>
              <a:rPr lang="ru-RU" sz="2000" dirty="0" smtClean="0"/>
              <a:t>две фотографии  (до и после редактирования)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Применить: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Удаление лишних деталей на фотографии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Удаление/замена фона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Редактирование размера, цвета, контрастности, чёткости, </a:t>
            </a:r>
          </a:p>
          <a:p>
            <a:r>
              <a:rPr lang="ru-RU" sz="2000" dirty="0"/>
              <a:t>      выполнение поворотов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 smtClean="0"/>
              <a:t>. </a:t>
            </a:r>
            <a:r>
              <a:rPr lang="en-US" sz="2000" b="1" dirty="0" smtClean="0"/>
              <a:t>SUPA</a:t>
            </a:r>
          </a:p>
          <a:p>
            <a:r>
              <a:rPr lang="ru-RU" sz="2000" dirty="0" smtClean="0"/>
              <a:t> Создать </a:t>
            </a:r>
            <a:r>
              <a:rPr lang="ru-RU" sz="2000" dirty="0"/>
              <a:t>«</a:t>
            </a:r>
            <a:r>
              <a:rPr lang="ru-RU" sz="2000" dirty="0" smtClean="0"/>
              <a:t>живую картинку» (</a:t>
            </a:r>
            <a:r>
              <a:rPr lang="ru-RU" sz="2000" dirty="0" err="1" smtClean="0"/>
              <a:t>картинка+анимированный</a:t>
            </a:r>
            <a:r>
              <a:rPr lang="ru-RU" sz="2000" dirty="0" smtClean="0"/>
              <a:t> текст)</a:t>
            </a:r>
          </a:p>
          <a:p>
            <a:r>
              <a:rPr lang="ru-RU" sz="2000" dirty="0" smtClean="0"/>
              <a:t>и прислать</a:t>
            </a:r>
            <a:r>
              <a:rPr lang="en-US" sz="2000" dirty="0" smtClean="0"/>
              <a:t> </a:t>
            </a:r>
            <a:r>
              <a:rPr lang="ru-RU" sz="2000" dirty="0" smtClean="0"/>
              <a:t>MP</a:t>
            </a:r>
            <a:r>
              <a:rPr lang="en-US" sz="2000" dirty="0"/>
              <a:t>EG</a:t>
            </a:r>
            <a:r>
              <a:rPr lang="ru-RU" sz="2000" dirty="0"/>
              <a:t>4-файл</a:t>
            </a:r>
            <a:r>
              <a:rPr lang="en-US" sz="2000" dirty="0"/>
              <a:t> </a:t>
            </a:r>
            <a:r>
              <a:rPr lang="ru-RU" sz="2000" dirty="0"/>
              <a:t>  </a:t>
            </a:r>
            <a:r>
              <a:rPr lang="ru-RU" sz="2000" dirty="0" smtClean="0"/>
              <a:t>или ссылку на готовую работу</a:t>
            </a:r>
            <a:endParaRPr lang="ru-RU" sz="2000" dirty="0"/>
          </a:p>
          <a:p>
            <a:endParaRPr lang="ru-RU" sz="2000" dirty="0" smtClean="0"/>
          </a:p>
          <a:p>
            <a:endParaRPr lang="ru-RU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3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267834"/>
            <a:ext cx="9601200" cy="1036850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>
                <a:solidFill>
                  <a:srgbClr val="1DD1A2"/>
                </a:solidFill>
              </a:rPr>
              <a:t>МОДУЛЬ 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Сервисы </a:t>
            </a:r>
            <a:r>
              <a:rPr lang="ru-RU" dirty="0"/>
              <a:t>и компьютерные программы для создания и редактирования фотоматериалов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9400" y="1510010"/>
            <a:ext cx="115697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47C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GIMP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бесплатный графический редактор, имеющий отличный набор инструментов для работы с растровой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графикой, аналог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Photoshop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сложности – 8 из 10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000" b="1" dirty="0">
                <a:solidFill>
                  <a:srgbClr val="F47C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4000" b="1" dirty="0">
                <a:solidFill>
                  <a:srgbClr val="F47C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ixlr.com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онлайн-фоторедактор</a:t>
            </a:r>
          </a:p>
          <a:p>
            <a:r>
              <a:rPr lang="ru-RU" sz="2400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сложности – </a:t>
            </a:r>
            <a:r>
              <a:rPr 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2400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10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F47C1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Waifu2x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сервис по улучшению качества изображения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</a:t>
            </a:r>
            <a:r>
              <a:rPr lang="ru-RU" sz="2400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сложности – </a:t>
            </a:r>
            <a:r>
              <a:rPr 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2400" dirty="0" smtClean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Supa</a:t>
            </a:r>
            <a:r>
              <a:rPr lang="en-US" sz="40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endParaRPr lang="ru-RU" sz="4000" b="1" dirty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сложности – 6 из 10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52400" y="39367"/>
            <a:ext cx="4445000" cy="658202"/>
            <a:chOff x="-4795291" y="-848703"/>
            <a:chExt cx="1587500" cy="1037004"/>
          </a:xfrm>
        </p:grpSpPr>
        <p:sp>
          <p:nvSpPr>
            <p:cNvPr id="7" name="Нашивка 6" title="Step 1 title"/>
            <p:cNvSpPr/>
            <p:nvPr/>
          </p:nvSpPr>
          <p:spPr>
            <a:xfrm>
              <a:off x="-4795291" y="-673951"/>
              <a:ext cx="1587500" cy="862250"/>
            </a:xfrm>
            <a:prstGeom prst="chevron">
              <a:avLst>
                <a:gd name="adj" fmla="val 34079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3200" b="1" dirty="0" smtClean="0">
                  <a:solidFill>
                    <a:srgbClr val="F47C18"/>
                  </a:solidFill>
                </a:rPr>
                <a:t>ПРЕИМУЩЕСТВА</a:t>
              </a:r>
              <a:endParaRPr lang="ru-RU" sz="3200" b="1" dirty="0">
                <a:solidFill>
                  <a:srgbClr val="F47C18"/>
                </a:solidFill>
              </a:endParaRPr>
            </a:p>
          </p:txBody>
        </p:sp>
        <p:sp>
          <p:nvSpPr>
            <p:cNvPr id="8" name="Нашивка 4"/>
            <p:cNvSpPr/>
            <p:nvPr/>
          </p:nvSpPr>
          <p:spPr>
            <a:xfrm>
              <a:off x="-4763298" y="-848703"/>
              <a:ext cx="1555507" cy="1037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012" tIns="30671" rIns="30671" bIns="30671" numCol="1" spcCol="1270" rtlCol="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noProof="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410578" y="368468"/>
            <a:ext cx="219722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400" b="1" dirty="0">
                <a:solidFill>
                  <a:srgbClr val="F47C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GIMP</a:t>
            </a: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751401"/>
            <a:ext cx="881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Абсолютно </a:t>
            </a:r>
            <a:r>
              <a:rPr lang="ru-RU" sz="2000" dirty="0" smtClean="0"/>
              <a:t>БЕСПЛАТНЫЙ графический редактор, все </a:t>
            </a:r>
            <a:r>
              <a:rPr lang="ru-RU" sz="2000" dirty="0"/>
              <a:t>обновления для него также бесплатны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Свежую </a:t>
            </a:r>
            <a:r>
              <a:rPr lang="ru-RU" sz="2000" dirty="0"/>
              <a:t>версию </a:t>
            </a:r>
            <a:r>
              <a:rPr lang="ru-RU" sz="2000" dirty="0" smtClean="0"/>
              <a:t>всегда можно </a:t>
            </a:r>
            <a:r>
              <a:rPr lang="ru-RU" sz="2000" dirty="0"/>
              <a:t>получить на официальном сайте.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</a:t>
            </a:r>
            <a:r>
              <a:rPr lang="ru-RU" sz="2000" dirty="0" smtClean="0"/>
              <a:t>оддерживает </a:t>
            </a:r>
            <a:r>
              <a:rPr lang="ru-RU" sz="2000" dirty="0"/>
              <a:t>больше тридцати форматов </a:t>
            </a:r>
            <a:r>
              <a:rPr lang="ru-RU" sz="2000" dirty="0" smtClean="0"/>
              <a:t>изображений.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Занимает </a:t>
            </a:r>
            <a:r>
              <a:rPr lang="ru-RU" sz="2000" dirty="0"/>
              <a:t>гораздо меньше места на жестком </a:t>
            </a:r>
            <a:r>
              <a:rPr lang="ru-RU" sz="2000" dirty="0" smtClean="0"/>
              <a:t>диске, чем </a:t>
            </a:r>
            <a:r>
              <a:rPr lang="en-US" sz="2000" dirty="0" smtClean="0"/>
              <a:t>Photoshop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Интерфейс на русском языке  </a:t>
            </a:r>
            <a:r>
              <a:rPr lang="ru-RU" sz="2000" dirty="0"/>
              <a:t>с разнообразными инструментами </a:t>
            </a:r>
            <a:r>
              <a:rPr lang="ru-RU" sz="2000" dirty="0" smtClean="0"/>
              <a:t>выглядит </a:t>
            </a:r>
            <a:r>
              <a:rPr lang="ru-RU" sz="2000" dirty="0"/>
              <a:t>и </a:t>
            </a:r>
            <a:r>
              <a:rPr lang="ru-RU" sz="2000" dirty="0" smtClean="0"/>
              <a:t>расположен </a:t>
            </a:r>
            <a:r>
              <a:rPr lang="ru-RU" sz="2000" dirty="0"/>
              <a:t>привычно, интуитивно </a:t>
            </a:r>
            <a:r>
              <a:rPr lang="ru-RU" sz="2000" dirty="0" smtClean="0"/>
              <a:t>понятно.</a:t>
            </a:r>
            <a:endParaRPr lang="ru-RU" sz="2000" b="0" i="0" dirty="0">
              <a:effectLst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52400" y="3055267"/>
            <a:ext cx="4445000" cy="658202"/>
            <a:chOff x="-4795291" y="-848703"/>
            <a:chExt cx="1587500" cy="1037004"/>
          </a:xfrm>
        </p:grpSpPr>
        <p:sp>
          <p:nvSpPr>
            <p:cNvPr id="12" name="Нашивка 11" title="Step 1 title"/>
            <p:cNvSpPr/>
            <p:nvPr/>
          </p:nvSpPr>
          <p:spPr>
            <a:xfrm>
              <a:off x="-4795291" y="-826404"/>
              <a:ext cx="1587500" cy="862250"/>
            </a:xfrm>
            <a:prstGeom prst="chevron">
              <a:avLst>
                <a:gd name="adj" fmla="val 34079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3200" b="1" dirty="0" smtClean="0">
                  <a:solidFill>
                    <a:srgbClr val="F47C18"/>
                  </a:solidFill>
                </a:rPr>
                <a:t>ВОЗМОЖНОСТИ</a:t>
              </a:r>
              <a:endParaRPr lang="ru-RU" sz="3200" b="1" dirty="0">
                <a:solidFill>
                  <a:srgbClr val="F47C18"/>
                </a:solidFill>
              </a:endParaRPr>
            </a:p>
          </p:txBody>
        </p:sp>
        <p:sp>
          <p:nvSpPr>
            <p:cNvPr id="13" name="Нашивка 4"/>
            <p:cNvSpPr/>
            <p:nvPr/>
          </p:nvSpPr>
          <p:spPr>
            <a:xfrm>
              <a:off x="-4763298" y="-848703"/>
              <a:ext cx="1555507" cy="1037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012" tIns="30671" rIns="30671" bIns="30671" numCol="1" spcCol="1270" rtlCol="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noProof="0" dirty="0"/>
            </a:p>
          </p:txBody>
        </p:sp>
      </p:grpSp>
      <p:pic>
        <p:nvPicPr>
          <p:cNvPr id="1026" name="Picture 2" descr="https://cdn.pixabay.com/photo/2013/07/13/13/32/gimp-16106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75" y="1049432"/>
            <a:ext cx="2587625" cy="233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3687955"/>
            <a:ext cx="8941871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Удаление </a:t>
            </a:r>
            <a:r>
              <a:rPr lang="ru-RU" sz="2000" dirty="0"/>
              <a:t>лишних деталей </a:t>
            </a:r>
            <a:r>
              <a:rPr lang="ru-RU" sz="2000" dirty="0" smtClean="0"/>
              <a:t>на фотографии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Удаление/замена фона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Редактирование размера, цвета, контрастности, чёткости, </a:t>
            </a:r>
          </a:p>
          <a:p>
            <a:r>
              <a:rPr lang="ru-RU" sz="2000" dirty="0" smtClean="0"/>
              <a:t>      выполнение поворотов.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Объединение </a:t>
            </a:r>
            <a:r>
              <a:rPr lang="ru-RU" sz="2000" dirty="0"/>
              <a:t>нескольких изображений или накладывание текста.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Конвертация изображения в разные форматы.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Добавление </a:t>
            </a:r>
            <a:r>
              <a:rPr lang="ru-RU" sz="2000" dirty="0"/>
              <a:t>водяного </a:t>
            </a:r>
            <a:r>
              <a:rPr lang="ru-RU" sz="2000" dirty="0" smtClean="0"/>
              <a:t>знака.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Полный набор инструментов для преобразования и трансформации</a:t>
            </a:r>
            <a:r>
              <a:rPr lang="ru-RU" sz="20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наклон, масштаб, поворот, вращение, отражение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Анимация. </a:t>
            </a:r>
            <a:r>
              <a:rPr lang="ru-RU" sz="2000" dirty="0" smtClean="0"/>
              <a:t>Каждый </a:t>
            </a:r>
            <a:r>
              <a:rPr lang="ru-RU" sz="2000" dirty="0"/>
              <a:t>кадр обрабатывается как отдельный слой.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66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-139700"/>
            <a:ext cx="9601200" cy="1036850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>Официальный сайт - </a:t>
            </a:r>
            <a:r>
              <a:rPr lang="en-US" b="1" dirty="0" smtClean="0">
                <a:solidFill>
                  <a:srgbClr val="FFC000"/>
                </a:solidFill>
                <a:hlinkClick r:id="rId3"/>
              </a:rPr>
              <a:t>https</a:t>
            </a:r>
            <a:r>
              <a:rPr lang="en-US" b="1" dirty="0">
                <a:solidFill>
                  <a:srgbClr val="FFC000"/>
                </a:solidFill>
                <a:hlinkClick r:id="rId3"/>
              </a:rPr>
              <a:t>://www.gimp.org/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3333" b="9444"/>
          <a:stretch/>
        </p:blipFill>
        <p:spPr>
          <a:xfrm>
            <a:off x="2165350" y="1661188"/>
            <a:ext cx="7156450" cy="499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08100" y="165100"/>
            <a:ext cx="9601200" cy="103685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sz="4400" b="1" dirty="0" smtClean="0"/>
              <a:t>Waifu2x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Официальный сайт - </a:t>
            </a:r>
            <a:r>
              <a:rPr lang="en-US" b="1" dirty="0">
                <a:hlinkClick r:id="rId2"/>
              </a:rPr>
              <a:t>http://waifu2x.udp.jp/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0222" t="9259" r="21852" b="26482"/>
          <a:stretch/>
        </p:blipFill>
        <p:spPr>
          <a:xfrm>
            <a:off x="3022600" y="1571974"/>
            <a:ext cx="5956300" cy="52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9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100" y="165100"/>
            <a:ext cx="9601200" cy="103685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sz="4400" b="1" dirty="0" smtClean="0"/>
              <a:t>PIXLR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Официальный сайт - </a:t>
            </a:r>
            <a:r>
              <a:rPr lang="en-US" b="1" dirty="0">
                <a:solidFill>
                  <a:srgbClr val="FFC000"/>
                </a:solidFill>
                <a:hlinkClick r:id="rId3"/>
              </a:rPr>
              <a:t>https://pixlr.com/ru/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4074" b="10741"/>
          <a:stretch/>
        </p:blipFill>
        <p:spPr>
          <a:xfrm>
            <a:off x="1733550" y="1600200"/>
            <a:ext cx="77152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8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7036" r="35334" b="30000"/>
          <a:stretch/>
        </p:blipFill>
        <p:spPr>
          <a:xfrm>
            <a:off x="2178050" y="1587500"/>
            <a:ext cx="6635750" cy="516874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20800" y="-139700"/>
            <a:ext cx="9601200" cy="1036850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>Официальный сайт - </a:t>
            </a:r>
            <a:r>
              <a:rPr lang="en-US" b="1" dirty="0">
                <a:solidFill>
                  <a:srgbClr val="FFC000"/>
                </a:solidFill>
                <a:hlinkClick r:id="rId4"/>
              </a:rPr>
              <a:t>https://waifu2x.pro/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20800" y="-139700"/>
            <a:ext cx="9601200" cy="1036850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>Официальный сайт - </a:t>
            </a:r>
            <a:r>
              <a:rPr lang="en-US" b="1" dirty="0">
                <a:solidFill>
                  <a:srgbClr val="FFC000"/>
                </a:solidFill>
                <a:hlinkClick r:id="rId3"/>
              </a:rPr>
              <a:t>https://supa.ru/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3333" b="15741"/>
          <a:stretch/>
        </p:blipFill>
        <p:spPr>
          <a:xfrm>
            <a:off x="1924050" y="1625458"/>
            <a:ext cx="7905750" cy="51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4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52400" y="39367"/>
            <a:ext cx="4445000" cy="658202"/>
            <a:chOff x="-4795291" y="-848703"/>
            <a:chExt cx="1587500" cy="1037004"/>
          </a:xfrm>
        </p:grpSpPr>
        <p:sp>
          <p:nvSpPr>
            <p:cNvPr id="7" name="Нашивка 6" title="Step 1 title"/>
            <p:cNvSpPr/>
            <p:nvPr/>
          </p:nvSpPr>
          <p:spPr>
            <a:xfrm>
              <a:off x="-4795291" y="-673951"/>
              <a:ext cx="1587500" cy="862250"/>
            </a:xfrm>
            <a:prstGeom prst="chevron">
              <a:avLst>
                <a:gd name="adj" fmla="val 34079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3200" b="1" dirty="0" smtClean="0">
                  <a:solidFill>
                    <a:srgbClr val="F47C18"/>
                  </a:solidFill>
                </a:rPr>
                <a:t>ПРЕИМУЩЕСТВА</a:t>
              </a:r>
              <a:endParaRPr lang="ru-RU" sz="3200" b="1" dirty="0">
                <a:solidFill>
                  <a:srgbClr val="F47C18"/>
                </a:solidFill>
              </a:endParaRPr>
            </a:p>
          </p:txBody>
        </p:sp>
        <p:sp>
          <p:nvSpPr>
            <p:cNvPr id="8" name="Нашивка 4"/>
            <p:cNvSpPr/>
            <p:nvPr/>
          </p:nvSpPr>
          <p:spPr>
            <a:xfrm>
              <a:off x="-4763298" y="-848703"/>
              <a:ext cx="1555507" cy="1037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012" tIns="30671" rIns="30671" bIns="30671" numCol="1" spcCol="1270" rtlCol="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noProof="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0" y="751401"/>
            <a:ext cx="881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Абсолютно </a:t>
            </a:r>
            <a:r>
              <a:rPr lang="ru-RU" sz="2000" dirty="0" smtClean="0"/>
              <a:t>БЕСПЛАТНЫЙ </a:t>
            </a:r>
            <a:r>
              <a:rPr lang="ru-RU" sz="2000" dirty="0" err="1" smtClean="0"/>
              <a:t>видеоконструктор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Не требует установки</a:t>
            </a:r>
            <a:r>
              <a:rPr lang="ru-RU" sz="2000" dirty="0"/>
              <a:t> </a:t>
            </a:r>
            <a:r>
              <a:rPr lang="ru-RU" sz="2000" dirty="0" smtClean="0"/>
              <a:t>- все </a:t>
            </a:r>
            <a:r>
              <a:rPr lang="ru-RU" sz="2000" dirty="0"/>
              <a:t>работает прямо в вашем браузере.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Шаблоны и готовые элементы позволяют быстро научиться на готовых примерах</a:t>
            </a:r>
            <a:r>
              <a:rPr lang="ru-RU" sz="2000" dirty="0" smtClean="0"/>
              <a:t>.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Когда </a:t>
            </a:r>
            <a:r>
              <a:rPr lang="ru-RU" sz="2000" dirty="0"/>
              <a:t>ролик готов, вы получаете </a:t>
            </a:r>
            <a:r>
              <a:rPr lang="ru-RU" sz="2000" dirty="0" smtClean="0"/>
              <a:t>MP</a:t>
            </a:r>
            <a:r>
              <a:rPr lang="en-US" sz="2000" dirty="0" smtClean="0"/>
              <a:t>EG</a:t>
            </a:r>
            <a:r>
              <a:rPr lang="ru-RU" sz="2000" dirty="0" smtClean="0"/>
              <a:t>4-файл </a:t>
            </a:r>
            <a:r>
              <a:rPr lang="en-US" sz="2000" dirty="0" smtClean="0"/>
              <a:t>(</a:t>
            </a:r>
            <a:r>
              <a:rPr lang="ru-RU" sz="2000" dirty="0" smtClean="0"/>
              <a:t>GIF</a:t>
            </a:r>
            <a:r>
              <a:rPr lang="en-US" sz="2000" dirty="0" smtClean="0"/>
              <a:t> </a:t>
            </a:r>
            <a:r>
              <a:rPr lang="ru-RU" sz="2000" dirty="0" smtClean="0"/>
              <a:t>в платной версии</a:t>
            </a:r>
            <a:r>
              <a:rPr lang="en-US" sz="2000" dirty="0" smtClean="0"/>
              <a:t>)</a:t>
            </a:r>
            <a:r>
              <a:rPr lang="ru-RU" sz="2000" dirty="0" smtClean="0"/>
              <a:t>, </a:t>
            </a:r>
            <a:r>
              <a:rPr lang="ru-RU" sz="2000" dirty="0"/>
              <a:t>готовый для размещения в любых </a:t>
            </a:r>
            <a:r>
              <a:rPr lang="ru-RU" sz="2000" dirty="0" err="1"/>
              <a:t>соцсетях</a:t>
            </a:r>
            <a:r>
              <a:rPr lang="ru-RU" sz="2000" dirty="0"/>
              <a:t>, на сайтах или в E-</a:t>
            </a:r>
            <a:r>
              <a:rPr lang="ru-RU" sz="2000" dirty="0" err="1"/>
              <a:t>Mail</a:t>
            </a:r>
            <a:r>
              <a:rPr lang="ru-RU" sz="2000" dirty="0"/>
              <a:t> рассылках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52400" y="2744225"/>
            <a:ext cx="4445000" cy="658202"/>
            <a:chOff x="-4795291" y="-848703"/>
            <a:chExt cx="1587500" cy="1037004"/>
          </a:xfrm>
        </p:grpSpPr>
        <p:sp>
          <p:nvSpPr>
            <p:cNvPr id="12" name="Нашивка 11" title="Step 1 title"/>
            <p:cNvSpPr/>
            <p:nvPr/>
          </p:nvSpPr>
          <p:spPr>
            <a:xfrm>
              <a:off x="-4795291" y="-826404"/>
              <a:ext cx="1587500" cy="862250"/>
            </a:xfrm>
            <a:prstGeom prst="chevron">
              <a:avLst>
                <a:gd name="adj" fmla="val 34079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3200" b="1" dirty="0" smtClean="0">
                  <a:solidFill>
                    <a:srgbClr val="F47C18"/>
                  </a:solidFill>
                </a:rPr>
                <a:t>ВОЗМОЖНОСТИ</a:t>
              </a:r>
              <a:endParaRPr lang="ru-RU" sz="3200" b="1" dirty="0">
                <a:solidFill>
                  <a:srgbClr val="F47C18"/>
                </a:solidFill>
              </a:endParaRPr>
            </a:p>
          </p:txBody>
        </p:sp>
        <p:sp>
          <p:nvSpPr>
            <p:cNvPr id="13" name="Нашивка 4"/>
            <p:cNvSpPr/>
            <p:nvPr/>
          </p:nvSpPr>
          <p:spPr>
            <a:xfrm>
              <a:off x="-4763298" y="-848703"/>
              <a:ext cx="1555507" cy="1037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012" tIns="30671" rIns="30671" bIns="30671" numCol="1" spcCol="1270" rtlCol="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noProof="0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3380" y="3445643"/>
            <a:ext cx="854432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SUPA </a:t>
            </a:r>
            <a:r>
              <a:rPr lang="ru-RU" sz="2000" dirty="0"/>
              <a:t>может генерировать ролики в </a:t>
            </a:r>
            <a:r>
              <a:rPr lang="ru-RU" sz="2000" dirty="0" smtClean="0"/>
              <a:t>качестве 480p.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Объединение </a:t>
            </a:r>
            <a:r>
              <a:rPr lang="ru-RU" sz="2000" dirty="0"/>
              <a:t>нескольких изображений или накладывание текста.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Конвертация изображения в разные форматы.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Создание «живых картинок» - </a:t>
            </a:r>
          </a:p>
          <a:p>
            <a:r>
              <a:rPr lang="ru-RU" sz="2000" dirty="0" smtClean="0"/>
              <a:t>      </a:t>
            </a:r>
            <a:r>
              <a:rPr lang="ru-RU" sz="2000" dirty="0" err="1" smtClean="0"/>
              <a:t>картинка+анимированный</a:t>
            </a:r>
            <a:r>
              <a:rPr lang="ru-RU" sz="2000" dirty="0" smtClean="0"/>
              <a:t> призыв к действию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бесплатной версии в углу видеоролика </a:t>
            </a:r>
            <a:r>
              <a:rPr lang="ru-RU" sz="2000" dirty="0" smtClean="0"/>
              <a:t>размещается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dirty="0"/>
              <a:t>небольшой логотип SUPA.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482" t="8356" r="76466" b="76584"/>
          <a:stretch/>
        </p:blipFill>
        <p:spPr>
          <a:xfrm>
            <a:off x="9251949" y="275150"/>
            <a:ext cx="2632457" cy="137585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41980" y="4910666"/>
            <a:ext cx="4445000" cy="876384"/>
            <a:chOff x="-4763298" y="-848703"/>
            <a:chExt cx="1587500" cy="1380752"/>
          </a:xfrm>
        </p:grpSpPr>
        <p:sp>
          <p:nvSpPr>
            <p:cNvPr id="17" name="Нашивка 16" title="Step 1 title"/>
            <p:cNvSpPr/>
            <p:nvPr/>
          </p:nvSpPr>
          <p:spPr>
            <a:xfrm>
              <a:off x="-4763298" y="-330201"/>
              <a:ext cx="1587500" cy="862250"/>
            </a:xfrm>
            <a:prstGeom prst="chevron">
              <a:avLst>
                <a:gd name="adj" fmla="val 34079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3200" b="1" dirty="0" smtClean="0">
                  <a:solidFill>
                    <a:srgbClr val="F47C18"/>
                  </a:solidFill>
                </a:rPr>
                <a:t>ОГРАНИЧЕНИЯ</a:t>
              </a:r>
              <a:endParaRPr lang="ru-RU" sz="3200" b="1" dirty="0">
                <a:solidFill>
                  <a:srgbClr val="F47C18"/>
                </a:solidFill>
              </a:endParaRPr>
            </a:p>
          </p:txBody>
        </p:sp>
        <p:sp>
          <p:nvSpPr>
            <p:cNvPr id="18" name="Нашивка 4"/>
            <p:cNvSpPr/>
            <p:nvPr/>
          </p:nvSpPr>
          <p:spPr>
            <a:xfrm>
              <a:off x="-4763298" y="-848703"/>
              <a:ext cx="1555507" cy="1037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012" tIns="30671" rIns="30671" bIns="30671" numCol="1" spcCol="1270" rtlCol="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noProof="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330502" y="1720897"/>
            <a:ext cx="2553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https://supa.ru/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правление продаж 16 x 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90_TF03431374.potx" id="{FAFEA233-2573-41A0-B13A-6D9284E8AB2B}" vid="{B0871358-B438-44A4-A68A-E84A84342D98}"/>
    </a:ext>
  </a:extLst>
</a:theme>
</file>

<file path=ppt/theme/theme2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направленным дизайном (широкоэкранный формат)</Template>
  <TotalTime>1181</TotalTime>
  <Words>346</Words>
  <Application>Microsoft Office PowerPoint</Application>
  <PresentationFormat>Широкоэкранный</PresentationFormat>
  <Paragraphs>83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Times New Roman</vt:lpstr>
      <vt:lpstr>Направление продаж 16 x 9</vt:lpstr>
      <vt:lpstr> Цифровые инструменты, онлайн-сервисы и компьютерные программы для решения профессиональных задач библиотекаря  </vt:lpstr>
      <vt:lpstr>МОДУЛЬ 1 Сервисы и компьютерные программы для создания и редактирования фотоматериалов</vt:lpstr>
      <vt:lpstr>Презентация PowerPoint</vt:lpstr>
      <vt:lpstr>Официальный сайт - https://www.gimp.org/</vt:lpstr>
      <vt:lpstr>Waifu2x Официальный сайт - http://waifu2x.udp.jp/</vt:lpstr>
      <vt:lpstr>PIXLR Официальный сайт - https://pixlr.com/ru/</vt:lpstr>
      <vt:lpstr>Официальный сайт - https://waifu2x.pro/</vt:lpstr>
      <vt:lpstr>Официальный сайт - https://supa.ru/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инструменты, онлайн-сервисы и компьютерные программы для решения профессиональных задач библиотекаря</dc:title>
  <dc:creator>User</dc:creator>
  <cp:lastModifiedBy>User</cp:lastModifiedBy>
  <cp:revision>38</cp:revision>
  <dcterms:created xsi:type="dcterms:W3CDTF">2021-02-16T08:41:41Z</dcterms:created>
  <dcterms:modified xsi:type="dcterms:W3CDTF">2022-03-28T07:58:18Z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