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401" r:id="rId2"/>
    <p:sldId id="260" r:id="rId3"/>
    <p:sldId id="326" r:id="rId4"/>
    <p:sldId id="306" r:id="rId5"/>
    <p:sldId id="362" r:id="rId6"/>
    <p:sldId id="314" r:id="rId7"/>
    <p:sldId id="340" r:id="rId8"/>
    <p:sldId id="321" r:id="rId9"/>
    <p:sldId id="319" r:id="rId10"/>
    <p:sldId id="341" r:id="rId11"/>
    <p:sldId id="301" r:id="rId12"/>
    <p:sldId id="343" r:id="rId13"/>
    <p:sldId id="344" r:id="rId14"/>
    <p:sldId id="300" r:id="rId15"/>
    <p:sldId id="293" r:id="rId16"/>
    <p:sldId id="346" r:id="rId17"/>
    <p:sldId id="347" r:id="rId18"/>
    <p:sldId id="348" r:id="rId19"/>
    <p:sldId id="350" r:id="rId20"/>
    <p:sldId id="351" r:id="rId21"/>
    <p:sldId id="352" r:id="rId22"/>
    <p:sldId id="353" r:id="rId23"/>
    <p:sldId id="355" r:id="rId24"/>
    <p:sldId id="356" r:id="rId25"/>
    <p:sldId id="358" r:id="rId26"/>
    <p:sldId id="359" r:id="rId27"/>
    <p:sldId id="360" r:id="rId28"/>
    <p:sldId id="335" r:id="rId29"/>
    <p:sldId id="364" r:id="rId30"/>
    <p:sldId id="365" r:id="rId31"/>
    <p:sldId id="372" r:id="rId32"/>
    <p:sldId id="370" r:id="rId33"/>
    <p:sldId id="374" r:id="rId34"/>
    <p:sldId id="368" r:id="rId35"/>
    <p:sldId id="361" r:id="rId36"/>
    <p:sldId id="379" r:id="rId37"/>
    <p:sldId id="377" r:id="rId38"/>
    <p:sldId id="267" r:id="rId39"/>
    <p:sldId id="380" r:id="rId40"/>
    <p:sldId id="381" r:id="rId41"/>
    <p:sldId id="277" r:id="rId42"/>
    <p:sldId id="403" r:id="rId43"/>
    <p:sldId id="408" r:id="rId44"/>
    <p:sldId id="383" r:id="rId45"/>
    <p:sldId id="384" r:id="rId46"/>
    <p:sldId id="385" r:id="rId47"/>
    <p:sldId id="399" r:id="rId48"/>
    <p:sldId id="386" r:id="rId49"/>
    <p:sldId id="304" r:id="rId50"/>
    <p:sldId id="39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ADC8BE5-8A4C-465F-9AB3-6E1D0CDF0B64}">
          <p14:sldIdLst>
            <p14:sldId id="401"/>
            <p14:sldId id="260"/>
            <p14:sldId id="326"/>
            <p14:sldId id="306"/>
            <p14:sldId id="362"/>
            <p14:sldId id="314"/>
            <p14:sldId id="340"/>
            <p14:sldId id="321"/>
            <p14:sldId id="319"/>
            <p14:sldId id="341"/>
            <p14:sldId id="301"/>
            <p14:sldId id="343"/>
            <p14:sldId id="344"/>
            <p14:sldId id="300"/>
            <p14:sldId id="293"/>
            <p14:sldId id="346"/>
            <p14:sldId id="347"/>
            <p14:sldId id="348"/>
            <p14:sldId id="350"/>
            <p14:sldId id="351"/>
            <p14:sldId id="352"/>
            <p14:sldId id="353"/>
            <p14:sldId id="355"/>
            <p14:sldId id="356"/>
            <p14:sldId id="358"/>
            <p14:sldId id="359"/>
            <p14:sldId id="360"/>
            <p14:sldId id="335"/>
            <p14:sldId id="364"/>
            <p14:sldId id="365"/>
            <p14:sldId id="372"/>
            <p14:sldId id="370"/>
            <p14:sldId id="374"/>
            <p14:sldId id="368"/>
            <p14:sldId id="361"/>
            <p14:sldId id="379"/>
            <p14:sldId id="377"/>
            <p14:sldId id="267"/>
            <p14:sldId id="380"/>
            <p14:sldId id="381"/>
            <p14:sldId id="277"/>
            <p14:sldId id="403"/>
            <p14:sldId id="408"/>
            <p14:sldId id="383"/>
            <p14:sldId id="384"/>
            <p14:sldId id="385"/>
            <p14:sldId id="399"/>
            <p14:sldId id="386"/>
            <p14:sldId id="304"/>
            <p14:sldId id="392"/>
            <p14:sldId id="406"/>
            <p14:sldId id="415"/>
            <p14:sldId id="416"/>
            <p14:sldId id="404"/>
            <p14:sldId id="414"/>
            <p14:sldId id="407"/>
            <p14:sldId id="375"/>
            <p14:sldId id="393"/>
            <p14:sldId id="413"/>
            <p14:sldId id="405"/>
            <p14:sldId id="357"/>
            <p14:sldId id="394"/>
            <p14:sldId id="345"/>
            <p14:sldId id="337"/>
            <p14:sldId id="318"/>
            <p14:sldId id="323"/>
            <p14:sldId id="324"/>
            <p14:sldId id="307"/>
            <p14:sldId id="305"/>
            <p14:sldId id="308"/>
            <p14:sldId id="313"/>
            <p14:sldId id="309"/>
            <p14:sldId id="411"/>
            <p14:sldId id="410"/>
            <p14:sldId id="311"/>
            <p14:sldId id="312"/>
            <p14:sldId id="310"/>
            <p14:sldId id="303"/>
            <p14:sldId id="325"/>
            <p14:sldId id="327"/>
            <p14:sldId id="257"/>
            <p14:sldId id="315"/>
            <p14:sldId id="261"/>
            <p14:sldId id="266"/>
            <p14:sldId id="296"/>
            <p14:sldId id="274"/>
            <p14:sldId id="287"/>
            <p14:sldId id="289"/>
            <p14:sldId id="290"/>
            <p14:sldId id="292"/>
            <p14:sldId id="295"/>
            <p14:sldId id="291"/>
            <p14:sldId id="288"/>
            <p14:sldId id="275"/>
            <p14:sldId id="278"/>
            <p14:sldId id="271"/>
            <p14:sldId id="281"/>
            <p14:sldId id="283"/>
            <p14:sldId id="286"/>
            <p14:sldId id="284"/>
            <p14:sldId id="272"/>
            <p14:sldId id="297"/>
            <p14:sldId id="298"/>
            <p14:sldId id="269"/>
            <p14:sldId id="328"/>
            <p14:sldId id="329"/>
            <p14:sldId id="330"/>
            <p14:sldId id="331"/>
            <p14:sldId id="333"/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00FF"/>
    <a:srgbClr val="333300"/>
    <a:srgbClr val="3333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F4B4C-E3BE-4574-A288-64C1C7022D3F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2789F-219F-406A-986D-19E1805BAF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241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89F-219F-406A-986D-19E1805BAF0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668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89F-219F-406A-986D-19E1805BAF0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3272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89F-219F-406A-986D-19E1805BAF0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486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2789F-219F-406A-986D-19E1805BAF0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512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2">
                <a:lumMod val="20000"/>
                <a:lumOff val="80000"/>
              </a:schemeClr>
            </a:gs>
            <a:gs pos="57000">
              <a:schemeClr val="accent5">
                <a:lumMod val="75000"/>
              </a:schemeClr>
            </a:gs>
            <a:gs pos="79000">
              <a:schemeClr val="bg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\\COMP3\Grina\&#1041;&#1072;&#1088;&#1075;&#1091;&#1079;&#1080;&#1085;&#1089;&#1082;&#1080;&#1081;%20&#1079;&#1072;&#1087;&#1086;&#1074;&#1077;&#1076;&#1085;&#1080;&#1082;\&#1053;&#1072;&#1095;&#1072;&#1083;&#1086;.wmv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\\COMP3\Grina\&#1041;&#1072;&#1088;&#1075;&#1091;&#1079;&#1080;&#1085;&#1089;&#1082;&#1080;&#1081;%20&#1079;&#1072;&#1087;&#1086;&#1074;&#1077;&#1076;&#1085;&#1080;&#1082;\&#1041;&#1072;&#1081;&#1082;&#1072;&#1083;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\\COMP3\Grina\&#1041;&#1072;&#1088;&#1075;&#1091;&#1079;&#1080;&#1085;&#1089;&#1082;&#1080;&#1081;%20&#1079;&#1072;&#1087;&#1086;&#1074;&#1077;&#1076;&#1085;&#1080;&#1082;\&#1057;&#1086;&#1073;&#1086;&#1083;&#1100;.wmv" TargetMode="External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file:///\\COMP3\Grina\&#1041;&#1072;&#1088;&#1075;&#1091;&#1079;&#1080;&#1085;&#1089;&#1082;&#1080;&#1081;%20&#1079;&#1072;&#1087;&#1086;&#1074;&#1077;&#1076;&#1085;&#1080;&#1082;\&#1041;&#1072;&#1081;&#1082;&#1072;&#1083;.%20&#1041;&#1072;&#1088;&#1075;&#1091;&#1079;&#1080;&#1085;&#1089;&#1082;&#1080;&#1081;%20&#1079;&#1072;&#1087;&#1086;&#1074;&#1077;&#1076;&#1085;&#1080;&#1082;%20-%202016%20(&#1057;&#1090;&#1091;&#1076;&#1080;&#1103;%20&#1048;&#1088;&#1073;&#1080;&#1089;)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-1.photosight.ru/cf2/4692396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9" y="0"/>
            <a:ext cx="9144000" cy="698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32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казенное учреждение культуры</a:t>
            </a:r>
            <a:endParaRPr lang="ru-RU" sz="105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«Централизованная библиотечная система»</a:t>
            </a:r>
            <a:endParaRPr lang="ru-RU" sz="105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Канавинского района</a:t>
            </a:r>
            <a:endParaRPr lang="ru-RU" sz="105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Библиотека </a:t>
            </a:r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им. А. Грина</a:t>
            </a:r>
            <a:endParaRPr lang="ru-RU" sz="105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Логотип ЦБС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44624"/>
            <a:ext cx="43204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45976" y="6105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Нижний Новгород,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2017</a:t>
            </a:r>
          </a:p>
        </p:txBody>
      </p:sp>
      <p:pic>
        <p:nvPicPr>
          <p:cNvPr id="6" name="Picture 2" descr="http://baikal-zapovednik.ru/sites/default/files/pictures/partners/barguzinski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43" y="701988"/>
            <a:ext cx="1036745" cy="1036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5242" y="1988840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 краю кристальных вод,</a:t>
            </a:r>
          </a:p>
          <a:p>
            <a:pPr algn="ctr"/>
            <a:r>
              <a:rPr lang="ru-RU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тайги и соболей 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7548403" y="5373216"/>
            <a:ext cx="1224136" cy="864097"/>
          </a:xfrm>
          <a:prstGeom prst="triangle">
            <a:avLst>
              <a:gd name="adj" fmla="val 5029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12+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00506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C000"/>
                </a:solidFill>
              </a:rPr>
              <a:t> </a:t>
            </a:r>
            <a:r>
              <a:rPr lang="ru-RU" sz="2000" dirty="0" smtClean="0">
                <a:solidFill>
                  <a:srgbClr val="FFC000"/>
                </a:solidFill>
              </a:rPr>
              <a:t>   Виртуальное </a:t>
            </a:r>
            <a:r>
              <a:rPr lang="ru-RU" sz="2000" dirty="0">
                <a:solidFill>
                  <a:srgbClr val="FFC000"/>
                </a:solidFill>
              </a:rPr>
              <a:t>путешествие </a:t>
            </a:r>
          </a:p>
          <a:p>
            <a:pPr algn="ctr"/>
            <a:r>
              <a:rPr lang="ru-RU" sz="2400" dirty="0">
                <a:solidFill>
                  <a:srgbClr val="FFC000"/>
                </a:solidFill>
              </a:rPr>
              <a:t>    по Баргузинскому заповеднику  </a:t>
            </a:r>
          </a:p>
        </p:txBody>
      </p:sp>
      <p:sp>
        <p:nvSpPr>
          <p:cNvPr id="11" name="Управляющая кнопка: далее 10">
            <a:hlinkClick r:id="rId5" action="ppaction://hlinkfile" highlightClick="1"/>
          </p:cNvPr>
          <p:cNvSpPr/>
          <p:nvPr/>
        </p:nvSpPr>
        <p:spPr>
          <a:xfrm>
            <a:off x="8563188" y="6534834"/>
            <a:ext cx="389384" cy="323166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048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aikallike.ru/images/tury_baikal/barguzinskij-voyazh/baikal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7" y="916755"/>
            <a:ext cx="8277158" cy="3592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407" y="4797152"/>
            <a:ext cx="8277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Биосферный заповедник, биосферный резерват – особо охраняемая природная территория, создаваемая с целью сохранения природных экосистем и генофонда данного региона, изучения и мониторинга природной среды в нём и на примыкающим к нему территориях. </a:t>
            </a: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Биосферные заповедники  создаются на основании международных и национальных программ под эгидой ЮНЕСКО.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421" y="-123921"/>
            <a:ext cx="786712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 smtClean="0"/>
          </a:p>
          <a:p>
            <a:pPr algn="ctr" fontAlgn="base"/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В 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1986 году </a:t>
            </a:r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Баргузинский заповедник получил 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статус биосферного. </a:t>
            </a:r>
          </a:p>
        </p:txBody>
      </p:sp>
    </p:spTree>
    <p:extLst>
      <p:ext uri="{BB962C8B-B14F-4D97-AF65-F5344CB8AC3E}">
        <p14:creationId xmlns="" xmlns:p14="http://schemas.microsoft.com/office/powerpoint/2010/main" val="1994319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s52.radikal.ru/i138/1409/95/93013a47ae5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40"/>
          <a:stretch/>
        </p:blipFill>
        <p:spPr bwMode="auto">
          <a:xfrm>
            <a:off x="157808" y="188640"/>
            <a:ext cx="8878688" cy="648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3285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7701" y="279984"/>
            <a:ext cx="5662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Забайкальская жемчужина</a:t>
            </a: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http://cs619124.vk.me/v619124276/9d19/jyRlxQAO0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3" y="1126340"/>
            <a:ext cx="8261406" cy="5399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4532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395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Баргузинский хребет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http://strana.ru/media/images/uploaded/gallery_promo21261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6858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djfriend.ru/photos/baikal/020/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178509" cy="2754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46700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djfriend.ru/photos/baikal/020/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4" y="3429000"/>
            <a:ext cx="4647270" cy="3089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ds03.infourok.ru/uploads/ex/0bab/00033ffa-4ef2f1b6/img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7" t="5321" r="3067" b="14060"/>
          <a:stretch/>
        </p:blipFill>
        <p:spPr bwMode="auto">
          <a:xfrm>
            <a:off x="5349661" y="3933056"/>
            <a:ext cx="3376454" cy="1931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19" y="188584"/>
            <a:ext cx="8612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Баргузинский хребет в пределах заповедника представляет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+mj-lt"/>
              </a:rPr>
              <a:t>в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еличественную горную цепь с острыми пиками и зубчатыми гребнями,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 с массой висячих долин и снежников.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 descr="http://lakebaikal.ru/upload/iblock/285/BZ1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4" y="1266167"/>
            <a:ext cx="837643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4848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zapovednoe-podlemorye.ru/upload/medialibrary/66c/66cc48a71295e7400d409a8805afde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66" y="752481"/>
            <a:ext cx="4085499" cy="2806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7912" y="20329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Реки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http://bgtrk.ru/upload/iblock/25e/25eafc7ecedec6d8fde383d6457032c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342"/>
          <a:stretch/>
        </p:blipFill>
        <p:spPr bwMode="auto">
          <a:xfrm>
            <a:off x="323528" y="3797622"/>
            <a:ext cx="4125599" cy="2719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660" y="112335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  На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территории заповедника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11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рек разного размера – от совсем небольших, напоминающих ручеек, до полноводных. Все они имеют горный характер и отличаются бурным течением и кристально чистой ледяной водой.</a:t>
            </a:r>
          </a:p>
        </p:txBody>
      </p:sp>
      <p:pic>
        <p:nvPicPr>
          <p:cNvPr id="7" name="Picture 2" descr="http://reserves-park.ru/images/stories/zapovednik1/barguzinski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10" y="3797622"/>
            <a:ext cx="4051355" cy="2710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5998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natbaikala.ru/wp-content/uploads/2015/12/reka-SHumilikha-f.A.Razuvaev-e1450021694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4" y="1196752"/>
            <a:ext cx="3810000" cy="2528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5380" y="37768"/>
            <a:ext cx="6828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Река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Шумилиха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– самая знаменитая из рек 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32" name="Picture 8" descr="http://www.visitburyatia.ru/upload/iblock/38c/38ce2e1b971f556150115b1fac3b3f5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31483"/>
            <a:ext cx="3202303" cy="5274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edd/00010cc4-d45c957d/img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9" t="28407" r="6899" b="2837"/>
          <a:stretch/>
        </p:blipFill>
        <p:spPr bwMode="auto">
          <a:xfrm>
            <a:off x="614494" y="4094426"/>
            <a:ext cx="3879866" cy="2211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9406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ature.baikal.ru/phs/norm/56/56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33" y="908721"/>
            <a:ext cx="3686914" cy="226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3171455"/>
            <a:ext cx="1592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Озеро Среднее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6" name="Picture 4" descr="http://nature.baikal.ru/phs/norm/56/56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1" y="908722"/>
            <a:ext cx="3539012" cy="2267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0231" y="3171455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Озеро Верхнее</a:t>
            </a:r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8" name="Picture 6" descr="http://nature.baikal.ru/phs/norm/56/56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1" y="3726736"/>
            <a:ext cx="3573719" cy="2571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085" y="6279763"/>
            <a:ext cx="15023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Озеро Нижнее</a:t>
            </a:r>
          </a:p>
          <a:p>
            <a:endParaRPr lang="ru-RU" dirty="0"/>
          </a:p>
        </p:txBody>
      </p:sp>
      <p:pic>
        <p:nvPicPr>
          <p:cNvPr id="3084" name="Picture 12" descr="http://forum.awd.ru/gallery/images/upload/dce/275/dce27528268639d9dc7594c84300725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68" y="3764187"/>
            <a:ext cx="3649578" cy="2520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7267" y="6284894"/>
            <a:ext cx="2274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Озеро у водопада реки</a:t>
            </a:r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01823"/>
            <a:ext cx="631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                 Озёра реки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Шумилихи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  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608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2160" y="6237312"/>
            <a:ext cx="178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Озеро Лосиное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623" y="46893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Хариусовое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озеро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6" descr="http://shamora.info/up2/catalog_item/cache/full/1792_1.1330908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05" y="3212976"/>
            <a:ext cx="4549497" cy="302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35photo.ru/photos_temp/sizes/77/387331_500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21"/>
          <a:stretch/>
        </p:blipFill>
        <p:spPr bwMode="auto">
          <a:xfrm>
            <a:off x="395536" y="1617431"/>
            <a:ext cx="4762500" cy="3070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523" y="188640"/>
            <a:ext cx="8765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FF0000"/>
                </a:solidFill>
                <a:latin typeface="+mj-lt"/>
              </a:rPr>
              <a:t>В границах заповедника находятся больше 500 озер, суммарная площадь которых составляет более 2 тысяч гектар.</a:t>
            </a:r>
          </a:p>
        </p:txBody>
      </p:sp>
    </p:spTree>
    <p:extLst>
      <p:ext uri="{BB962C8B-B14F-4D97-AF65-F5344CB8AC3E}">
        <p14:creationId xmlns="" xmlns:p14="http://schemas.microsoft.com/office/powerpoint/2010/main" val="1296322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892" y="11663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FF0000"/>
                </a:solidFill>
                <a:latin typeface="+mj-lt"/>
              </a:rPr>
              <a:t>Озеро Байкал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является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единственным в своем роде крупнейшим природным резервуаром пресной воды. </a:t>
            </a:r>
          </a:p>
        </p:txBody>
      </p:sp>
      <p:pic>
        <p:nvPicPr>
          <p:cNvPr id="5" name="Picture 2" descr="http://www.myputnik.com/wp-content/uploads/2015/02/barg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2" y="1460976"/>
            <a:ext cx="7880936" cy="5064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8213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wyoo.com/postpic/2015/07/free-powerpoint-templates-themes_426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7" y="260648"/>
            <a:ext cx="8575825" cy="6264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8717" y="1412776"/>
            <a:ext cx="70567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+mj-lt"/>
              </a:rPr>
              <a:t>Запове́дник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— участок территории (акватории), на котором сохраняется в естественном состоянии весь его природный комплекс, а охота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запрещена. Кроме того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на территории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 заповедника запрещена любая хозяйственная деятельность.</a:t>
            </a:r>
          </a:p>
        </p:txBody>
      </p:sp>
    </p:spTree>
    <p:extLst>
      <p:ext uri="{BB962C8B-B14F-4D97-AF65-F5344CB8AC3E}">
        <p14:creationId xmlns="" xmlns:p14="http://schemas.microsoft.com/office/powerpoint/2010/main" val="771890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asi.org.ru/wp-content/uploads/2015/01/Bajkal_Barguzinskij-zapoved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550"/>
            <a:ext cx="3312368" cy="5125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2millionov.com/wp-content/uploads/2017/01/%D0%97%D0%B0%D0%BF%D0%BE%D0%B2%D0%B5%D0%B4%D0%BD%D0%B8%D0%BA%D0%B8-%D1%80%D0%BE%D1%81%D1%81%D0%B8%D0%B8-%D0%BA%D0%B0%D1%80%D1%82%D0%B8%D0%BD%D0%BA%D0%B8-%D1%84%D0%BE%D1%82%D0%B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63" y="1398550"/>
            <a:ext cx="4536504" cy="2517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260647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айкальская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вода имеет самый высокий показатель по чистоте и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прозрачности 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http://samiedem.com/wp-content/uploads/2016/01/bz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41" y="4538672"/>
            <a:ext cx="4536503" cy="196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6130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2.bp.blogspot.com/-peNgY2wepSE/VEe7stpfUyI/AAAAAAAAKg0/VOUSFudLa0k/s1600/141105_03_LAGO%2BBAIK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100"/>
            <a:ext cx="4786021" cy="3215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nature.baikal.ru/phs/norm/49/49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90919"/>
            <a:ext cx="5032408" cy="377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ezformata.ru/content/Images/000/009/076/image90769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67978"/>
            <a:ext cx="2232248" cy="167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8817" y="764704"/>
            <a:ext cx="3577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Летом и осенью цвет  воды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 в озере Байкал приобретает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сине-зеленый оттенок </a:t>
            </a:r>
          </a:p>
        </p:txBody>
      </p:sp>
    </p:spTree>
    <p:extLst>
      <p:ext uri="{BB962C8B-B14F-4D97-AF65-F5344CB8AC3E}">
        <p14:creationId xmlns="" xmlns:p14="http://schemas.microsoft.com/office/powerpoint/2010/main" val="58250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01611"/>
            <a:ext cx="6098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зеро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Байкал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- самое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глубокое в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мире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http://lusana.ru/files/17874/653/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7" t="11201" r="4857" b="5090"/>
          <a:stretch/>
        </p:blipFill>
        <p:spPr bwMode="auto">
          <a:xfrm>
            <a:off x="430165" y="836712"/>
            <a:ext cx="6561560" cy="4565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eurasia.expert/upload/resize_cache/iblock/cc1/850_15000_1/cc1a3ec4b5d1b024088e66f29aa880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7250"/>
            <a:ext cx="3648192" cy="2424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rId4" action="ppaction://hlinkfile" highlightClick="1"/>
          </p:cNvPr>
          <p:cNvSpPr/>
          <p:nvPr/>
        </p:nvSpPr>
        <p:spPr>
          <a:xfrm>
            <a:off x="611560" y="5949280"/>
            <a:ext cx="526396" cy="521208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11479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547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Мысы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76" name="Picture 4" descr="http://static.panoramio.com/photos/large/85422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41" y="3645024"/>
            <a:ext cx="4359844" cy="2992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9085" y="3717032"/>
            <a:ext cx="1560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Мыс Кабаний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8" name="Picture 6" descr="http://files.motorka.org/foto/otchet/2014/baikal/13s/13_007_motorka.o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-1" r="-551" b="6371"/>
          <a:stretch/>
        </p:blipFill>
        <p:spPr bwMode="auto">
          <a:xfrm>
            <a:off x="354506" y="1801688"/>
            <a:ext cx="4308228" cy="264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1815616"/>
            <a:ext cx="1864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Мыс Чёрный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2" descr="http://nature.baikal.ru/phs/norm/56/56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92" y="900376"/>
            <a:ext cx="3417466" cy="256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25895" y="908479"/>
            <a:ext cx="1982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Мыс </a:t>
            </a: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Немнянда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8115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ture.baikal.ru/phs/norm/56/56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8" y="260648"/>
            <a:ext cx="8469694" cy="6299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4392" y="429620"/>
            <a:ext cx="5256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                                  Мыс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Валукан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464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natbaikala.ru/wp-content/uploads/2015/12/bukhta-Davshinskaya-f.A.Razuvaev-e1450022309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48" y="3801756"/>
            <a:ext cx="3920110" cy="266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b.ru/misc/i/gallery/40211/1221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3596"/>
            <a:ext cx="3729810" cy="2651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oy-ulan-ude.ru/fotokonkurs-350/foto/fs4e09703d94c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49" y="868833"/>
            <a:ext cx="3891060" cy="2583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16631"/>
            <a:ext cx="3013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Давшинская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бухта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 descr="http://zapovednoe-podlemorye.ru/upload/iblock/f0c/f0c92bfa617da31748ba5eb94f87240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07" b="5688"/>
          <a:stretch/>
        </p:blipFill>
        <p:spPr bwMode="auto">
          <a:xfrm>
            <a:off x="489503" y="826880"/>
            <a:ext cx="3712864" cy="2625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7076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zapovedniki-mira.com/uploads/posts/2012-09/1348420829_goryachie_istochni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500500" cy="295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nature.baikal.ru/phs/norm/56/56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558601"/>
            <a:ext cx="4142750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fb.ru/misc/i/gallery/40211/1221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278654" cy="1985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2397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FF0000"/>
                </a:solidFill>
                <a:latin typeface="+mj-lt"/>
              </a:rPr>
              <a:t>Т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ермальные источники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980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atic.panoramio.com/photos/large/50463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4515"/>
            <a:ext cx="3600400" cy="247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mtdata.ru/u7/photoE050/20157722563-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7" y="4020838"/>
            <a:ext cx="3600399" cy="2432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anatbaikala.ru/wp-content/uploads/2015/12/Kordon-Sosnovka-osenyu-Barguzinskijj-zapovednik-f.S.SHitikov-e14500237163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30"/>
          <a:stretch/>
        </p:blipFill>
        <p:spPr bwMode="auto">
          <a:xfrm>
            <a:off x="4860032" y="4020841"/>
            <a:ext cx="3600400" cy="2432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3297" y="838453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87513"/>
            <a:ext cx="6829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Климат </a:t>
            </a:r>
            <a:r>
              <a:rPr lang="ru-RU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заповедника резко континентальный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.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Самый жаркий месяц — август, самый холодный — февраль.</a:t>
            </a:r>
            <a:r>
              <a:rPr lang="ru-RU" b="1" dirty="0">
                <a:latin typeface="+mj-lt"/>
              </a:rPr>
              <a:t> </a:t>
            </a:r>
          </a:p>
          <a:p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4" descr="https://otvet.imgsmail.ru/download/0112648fc905ace76cb9407ea9528d2c_i-1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4515"/>
            <a:ext cx="3600400" cy="2478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93057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moy-ulan-ude.ru/fotokonkurs-350/foto/fs4e095a93c5a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419020"/>
            <a:ext cx="8177441" cy="5885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9302" y="631203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Ледяная галька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721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usana.ru/files/17874/653/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95" t="10266" r="7218" b="8398"/>
          <a:stretch/>
        </p:blipFill>
        <p:spPr bwMode="auto">
          <a:xfrm>
            <a:off x="467544" y="1382576"/>
            <a:ext cx="4590830" cy="3281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806" y="18864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 Флора </a:t>
            </a:r>
            <a:r>
              <a:rPr lang="ru-RU" sz="2400" b="1" dirty="0" err="1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государственного заповедника характеризуется уникальными красивейшими видами растений. </a:t>
            </a:r>
          </a:p>
        </p:txBody>
      </p:sp>
      <p:pic>
        <p:nvPicPr>
          <p:cNvPr id="4" name="Picture 2" descr="https://img-fotki.yandex.ru/get/6744/292710022.12/0_1584d1_bc8dfeb3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247034" cy="3015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ictoria.gorod.tomsk.ru/uploads/47343/1307864381/Baikal_Barguzinskij_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4" y="4760710"/>
            <a:ext cx="2707388" cy="1916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91258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veimmuseum.ru/upload/medialibrary/bf4/bf411a4e99484ed6305699aa501b11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2" y="260648"/>
            <a:ext cx="8241995" cy="609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73625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Территория заповедника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покрыта голыми скалами,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лиственными лесами, лугами, болотистой местностью, 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также таежными лесами.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74" name="Picture 2" descr="http://sjs-dev2.telecom-assist.ru/upload/resize_cache/main/392/800_800_1/392608c2486d15e99d3a0d23860e8a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9" y="1466963"/>
            <a:ext cx="3928222" cy="2239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tetatet-club.ru/p/lGS1484137781730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21" b="17019"/>
          <a:stretch/>
        </p:blipFill>
        <p:spPr bwMode="auto">
          <a:xfrm>
            <a:off x="4682913" y="1466963"/>
            <a:ext cx="3744416" cy="2239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djfriend.ru/photos/baikal/020/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912" y="4023270"/>
            <a:ext cx="3744417" cy="2544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novosibirskgid.ru/image/1307720742_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9" y="4023271"/>
            <a:ext cx="3928223" cy="254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8696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Здесь можно встретить такие виды деревьев, как кедр, ель, сосна, лиственница, пихта, кедровый стланик. </a:t>
            </a:r>
          </a:p>
        </p:txBody>
      </p:sp>
      <p:pic>
        <p:nvPicPr>
          <p:cNvPr id="3" name="Picture 2" descr="http://nature.baikal.ru/phs/norm/23/23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23246"/>
            <a:ext cx="3455389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nature.baikal.ru/phs/norm/16/16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85" y="1662940"/>
            <a:ext cx="2102260" cy="1755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vesti.vesti.lv/images/stories/2013/07_jul/30/07_zapovednik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8" y="4455183"/>
            <a:ext cx="4200960" cy="1972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esosedi.ru/fiber/124147/fit/900x600/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8" y="1566633"/>
            <a:ext cx="417374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37797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orum.awd.ru/gallery/image.php?mode=thumbnail&amp;album_id=6133&amp;image_id=4624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55" y="1271082"/>
            <a:ext cx="3696142" cy="2341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6012" y="317847"/>
            <a:ext cx="687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Щедрость леса 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6" name="Picture 4" descr="http://forum.awd.ru/fake_non_existing_directory/462466/medium/677/f8b/677f8b6001b1527f2cad752f0ccd4b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40" y="3899717"/>
            <a:ext cx="3696142" cy="2500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galt-auto.ru/_ph/592/2/8428580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6534"/>
            <a:ext cx="3433468" cy="2341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bs.twimg.com/media/CglU1UUWIAAM-Z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9717"/>
            <a:ext cx="3433468" cy="2500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5291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newsbabr.com/engine/prv202016/146/ss_146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7784"/>
            <a:ext cx="3996602" cy="267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73137"/>
            <a:ext cx="5298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+mj-lt"/>
              </a:rPr>
              <a:t>М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ногоцветное 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таёжное море</a:t>
            </a:r>
          </a:p>
        </p:txBody>
      </p:sp>
      <p:pic>
        <p:nvPicPr>
          <p:cNvPr id="7" name="Picture 2" descr="http://www.sbaikal.ru/pic/fotos/teterin/davha1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520"/>
          <a:stretch/>
        </p:blipFill>
        <p:spPr bwMode="auto">
          <a:xfrm>
            <a:off x="4770100" y="784137"/>
            <a:ext cx="3888433" cy="283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nature.baikal.ru/phs/norm/51/5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9" y="764704"/>
            <a:ext cx="3996602" cy="283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Баргузинский заповедник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9" y="3917784"/>
            <a:ext cx="3942517" cy="267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63547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f.ppt-online.org/files/slide/m/mAtEeUd7j6GOoM5RnWFpQVxBLT8vcrHbf2K9qk/slide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5" t="19258" r="19708" b="5709"/>
          <a:stretch/>
        </p:blipFill>
        <p:spPr bwMode="auto">
          <a:xfrm>
            <a:off x="411600" y="795891"/>
            <a:ext cx="8189861" cy="5711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6627"/>
            <a:ext cx="2763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Цветение лотоса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6502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663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Фауна </a:t>
            </a:r>
            <a:r>
              <a:rPr lang="ru-RU" sz="2400" b="1" dirty="0" err="1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заповедника типично таежная, но с некоторыми особенностями, вызванными горным рельефом и непосредственной близостью Байкала.</a:t>
            </a:r>
          </a:p>
        </p:txBody>
      </p:sp>
      <p:pic>
        <p:nvPicPr>
          <p:cNvPr id="4" name="Picture 8" descr="http://fs1.ppt4web.ru/images/95274/122234/310/img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187"/>
          <a:stretch/>
        </p:blipFill>
        <p:spPr bwMode="auto">
          <a:xfrm>
            <a:off x="2753544" y="2199735"/>
            <a:ext cx="2952750" cy="1918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k.docdat.com/pars_docs/refs/455/454548/454548_html_6946f4c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1" y="1837235"/>
            <a:ext cx="2448272" cy="1638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piramidka.net/wp-content/uploads/2013/04/vzglyad_apr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36" y="1830308"/>
            <a:ext cx="2866946" cy="2150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ttractionstory.ru/wp-content/uploads/2016/02/id-7161-barguzinskiyy-zapovednik-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1" y="3980517"/>
            <a:ext cx="2826568" cy="2030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mypresentation.ru/documents/951c887916ccfefbe6804add56851ac2/img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82" b="15513"/>
          <a:stretch/>
        </p:blipFill>
        <p:spPr bwMode="auto">
          <a:xfrm>
            <a:off x="3275856" y="4633584"/>
            <a:ext cx="2935149" cy="1897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pt-zapovednik.ru/wp-content/uploads/2015/04/IMG59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53" y="4293095"/>
            <a:ext cx="2165999" cy="1717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554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lan-ude-dou.ru/64/images/gallery/metodich_kopilka/01.15_barguz_zapovednik/bz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2" t="29443" r="13607" b="11611"/>
          <a:stretch/>
        </p:blipFill>
        <p:spPr bwMode="auto">
          <a:xfrm>
            <a:off x="361783" y="1118917"/>
            <a:ext cx="4959259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ohotniki.ru/upload/ohotniki/article_images/49/4e/45/495_29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86" y="2996952"/>
            <a:ext cx="4764765" cy="3335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303048"/>
            <a:ext cx="4376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Кабарга (мускусный олень)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6710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14161" y="6409675"/>
            <a:ext cx="212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Северный олень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198" name="Picture 6" descr="http://style-4-u.ru/photos/58cdccf0c48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9" y="3635093"/>
            <a:ext cx="3611467" cy="282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avtograf22.ru/wp-content/uploads/2016/05/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4" y="200143"/>
            <a:ext cx="3627479" cy="290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5373" y="3075676"/>
            <a:ext cx="97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М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арал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589" y="6423422"/>
            <a:ext cx="75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Лось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http://elementy.ru/images/news/mammoth_steppe_fig3_rangifer_tarandus_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01" y="3635093"/>
            <a:ext cx="3717771" cy="278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ovcheg-tours.ru/upload/iblock/bab/vEADO-m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401" y="200143"/>
            <a:ext cx="3717771" cy="290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7772" y="3084188"/>
            <a:ext cx="361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Благородный олень (изюбрь)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732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useum.ru/imgB.asp?75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826948"/>
            <a:ext cx="3515033" cy="235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ytravelbook.org/object_foto/2016/04/Barguzinskii_zapovednik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262" y="3356992"/>
            <a:ext cx="4505724" cy="318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aikal-image.ru/upload/projects/2804_s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830"/>
          <a:stretch/>
        </p:blipFill>
        <p:spPr bwMode="auto">
          <a:xfrm flipH="1">
            <a:off x="5566752" y="3976906"/>
            <a:ext cx="309634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6632"/>
            <a:ext cx="262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Бурый медведь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100" name="Picture 4" descr="http://baikal24.ru/public/images/upload/image1467691784442_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51992"/>
            <a:ext cx="3036338" cy="2277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7499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omskzdes.ru/storage/c/2015/03/31/1482373323_007052_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946" y="746113"/>
            <a:ext cx="4039837" cy="204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tdata.ru/u7/photo952E/20603868261-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3" y="476672"/>
            <a:ext cx="3810000" cy="595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0410" y="37678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Бурундук</a:t>
            </a:r>
          </a:p>
        </p:txBody>
      </p:sp>
      <p:pic>
        <p:nvPicPr>
          <p:cNvPr id="1026" name="Picture 2" descr="http://zapovednoe-podlemorye.ru/upload/medialibrary/622/6228603dad20d7fb2bcb8df803f6a8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13" y="3196576"/>
            <a:ext cx="4039837" cy="2896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6093296"/>
            <a:ext cx="282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Черношапочный сурок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157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ib-guide.ru/photos/ns/6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71"/>
          <a:stretch/>
        </p:blipFill>
        <p:spPr bwMode="auto">
          <a:xfrm>
            <a:off x="4709697" y="368383"/>
            <a:ext cx="3954101" cy="2797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9697" y="476672"/>
            <a:ext cx="395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поселок </a:t>
            </a:r>
            <a:r>
              <a:rPr lang="ru-RU" b="1" dirty="0" err="1" smtClean="0">
                <a:solidFill>
                  <a:srgbClr val="FF0000"/>
                </a:solidFill>
              </a:rPr>
              <a:t>Давша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obaikale.com/upload/iblock/106/ust-barguz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5" y="3781222"/>
            <a:ext cx="3810000" cy="2672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87423" y="6059364"/>
            <a:ext cx="2934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Поселок Усть-Баргузин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attractionstory.ru/wp-content/uploads/2016/03/na-poberezhe-kakogo-ozera-nahoditsja-barguzinskij-zapoved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486"/>
            <a:ext cx="4023832" cy="6103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3955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Баргузинский соболь с темным густым шелковистым мехом отличается необыкновенной красотой и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притягательностью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290" name="Picture 2" descr="http://img.rosbalt.ru/photobank/4/9/5/6/hdmPyjnR-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02" y="2057182"/>
            <a:ext cx="3041925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tyle-4-u.ru/photos/58cdccf0c43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10" r="2752" b="7749"/>
          <a:stretch/>
        </p:blipFill>
        <p:spPr bwMode="auto">
          <a:xfrm>
            <a:off x="467544" y="2057181"/>
            <a:ext cx="4763633" cy="3264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sepimages.ru/uploads/images/f/o/t/foto_barguzinskij_sobol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02" y="4653136"/>
            <a:ext cx="3121143" cy="1911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rId5" action="ppaction://hlinkfile" highlightClick="1"/>
          </p:cNvPr>
          <p:cNvSpPr/>
          <p:nvPr/>
        </p:nvSpPr>
        <p:spPr>
          <a:xfrm>
            <a:off x="822203" y="5805264"/>
            <a:ext cx="509437" cy="504056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20038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ytravelbook.org/object_foto/2016/04/Barguzinskii_zapovednik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8" y="793552"/>
            <a:ext cx="6192688" cy="4111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5" y="129677"/>
            <a:ext cx="3409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айкальский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тюлень</a:t>
            </a:r>
          </a:p>
        </p:txBody>
      </p:sp>
      <p:pic>
        <p:nvPicPr>
          <p:cNvPr id="2050" name="Picture 2" descr="https://img.tourister.ru/files/3/6/1/3/9/3/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74" y="3789040"/>
            <a:ext cx="3425693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0761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wyoo.com/postpic/2015/07/free-powerpoint-templates-themes_426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575825" cy="6264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000" y="1340768"/>
            <a:ext cx="77768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+mj-lt"/>
              </a:rPr>
              <a:t>Энде́мики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, или </a:t>
            </a:r>
            <a:r>
              <a:rPr lang="ru-RU" sz="2400" b="1" dirty="0" err="1">
                <a:solidFill>
                  <a:srgbClr val="FF0000"/>
                </a:solidFill>
                <a:latin typeface="+mj-lt"/>
              </a:rPr>
              <a:t>энде́мы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—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виды,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роды, семейства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 животных и растений, представители которых обитают на относительно ограниченном ареале, представлены небольшой географической областью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. 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Эндемичные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виды растений и животных, в связи с ограниченным ареалом и, следовательно, ограниченной численностью, часто заносятся в Красные книги как редкие или исчезающие виды.</a:t>
            </a:r>
          </a:p>
        </p:txBody>
      </p:sp>
    </p:spTree>
    <p:extLst>
      <p:ext uri="{BB962C8B-B14F-4D97-AF65-F5344CB8AC3E}">
        <p14:creationId xmlns="" xmlns:p14="http://schemas.microsoft.com/office/powerpoint/2010/main" val="1104344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791" y="92468"/>
            <a:ext cx="2998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Лежбище тюленей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0580" y="6178362"/>
            <a:ext cx="299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Белёк – детёныш нерпы</a:t>
            </a:r>
            <a:endParaRPr lang="ru-RU" b="1" dirty="0">
              <a:latin typeface="+mj-lt"/>
            </a:endParaRPr>
          </a:p>
        </p:txBody>
      </p:sp>
      <p:pic>
        <p:nvPicPr>
          <p:cNvPr id="1026" name="Picture 2" descr="http://www.baikalov.ru/gallery/guide/ushkani/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98088" cy="282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tdata.ru/u3/photo992F/20467286656-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82" y="908720"/>
            <a:ext cx="3869571" cy="282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nat-geo.ru/upload/iblock/6d6/6d6bb24ef30c62b9fe1ec9380937afc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7" y="4025890"/>
            <a:ext cx="3998088" cy="2521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outwalk.ru/photo/main.php?g2_view=core.DownloadItem&amp;g2_itemId=239&amp;g2_serialNumber=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49" t="5809" b="7121"/>
          <a:stretch/>
        </p:blipFill>
        <p:spPr bwMode="auto">
          <a:xfrm>
            <a:off x="5796136" y="4293096"/>
            <a:ext cx="2681911" cy="1756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8880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s1.ppt4web.ru/images/95274/122234/310/img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50" t="2378" r="9211" b="12092"/>
          <a:stretch/>
        </p:blipFill>
        <p:spPr bwMode="auto">
          <a:xfrm>
            <a:off x="6311435" y="1026614"/>
            <a:ext cx="2453172" cy="2108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ypresentation.ru/documents/951c887916ccfefbe6804add56851ac2/img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09"/>
          <a:stretch/>
        </p:blipFill>
        <p:spPr bwMode="auto">
          <a:xfrm>
            <a:off x="3140749" y="4057757"/>
            <a:ext cx="2857873" cy="1838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tdim.ru/wp-content/uploads/2013/04/%D0%9E%D1%80%D0%BB%D0%B0%D0%BD-%D0%B1%D0%B5%D0%BB%D0%BE%D1%85%D0%B2%D0%BE%D1%81%D1%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0" y="3597975"/>
            <a:ext cx="2153492" cy="2827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.bp.blogspot.com/-jOTNOvzHk-8/UO2hgykkyHI/AAAAAAAAC-E/TpsMXNwOYJg/s1600/black-stork_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737" y="989925"/>
            <a:ext cx="2702885" cy="2112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0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 Птицы – самые многочисленные позвоночные заповедника</a:t>
            </a:r>
            <a:endParaRPr lang="ru-RU" sz="2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34" name="Picture 10" descr="http://present5.com/presentforday2/20170127/008d187eaf561a74e8a04e4fdf1aa3a6_images/008d187eaf561a74e8a04e4fdf1aa3a6_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27" r="13273" b="16050"/>
          <a:stretch/>
        </p:blipFill>
        <p:spPr bwMode="auto">
          <a:xfrm>
            <a:off x="373175" y="1015286"/>
            <a:ext cx="2641600" cy="210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10424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Кедровка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4959" y="3134865"/>
            <a:ext cx="208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Сыч мохноногий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3644" y="5896600"/>
            <a:ext cx="1992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   Глухая кукушка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5737" y="3134865"/>
            <a:ext cx="3089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        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Чёрный аист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695" y="6422134"/>
            <a:ext cx="2021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Орлан-белохвост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36" name="Picture 12" descr="http://www.zooclub.ru/attach/birds/3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16" y="3618945"/>
            <a:ext cx="2341527" cy="2785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94959" y="6404090"/>
            <a:ext cx="2100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Каменный глухарь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370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28626"/>
            <a:ext cx="7478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Земноводные и пресмыкающиеся заповедника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 descr="http://herpeto-volga.ru/image.html?format=raw&amp;id=5&amp;type=img&amp;view=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63"/>
          <a:stretch/>
        </p:blipFill>
        <p:spPr bwMode="auto">
          <a:xfrm>
            <a:off x="4559680" y="1159359"/>
            <a:ext cx="3789786" cy="2085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1811" y="3249608"/>
            <a:ext cx="2145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Сибирский </a:t>
            </a: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углозуб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2" name="Picture 4" descr="http://konstrykonst.ucoz.com/_ph/16/2/366036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" y="1159359"/>
            <a:ext cx="3024336" cy="209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9667" y="3244433"/>
            <a:ext cx="2460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Остромордая лягушка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4" name="Picture 6" descr="http://oopt.aari.ru/system/files/images/siblyag.previ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39193"/>
            <a:ext cx="3161288" cy="2316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2052" y="6079845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Сибирская лягушка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6" name="Picture 8" descr="http://st4-fashiony.ru/pic/travel/pic/137525/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70"/>
          <a:stretch/>
        </p:blipFill>
        <p:spPr bwMode="auto">
          <a:xfrm>
            <a:off x="520262" y="3754582"/>
            <a:ext cx="3600400" cy="2340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426" y="6100513"/>
            <a:ext cx="323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Обыкновенный щитомордник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3928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В водах </a:t>
            </a:r>
            <a:r>
              <a:rPr lang="ru-RU" sz="2400" b="1" dirty="0" err="1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заповедника много замечательных представителей этого подводного царства.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 descr="http://rybalka-v-rossii.ru/uploads/posts/2014-12/1419458164_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38819"/>
            <a:ext cx="2495449" cy="1646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8304" y="3264014"/>
            <a:ext cx="908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Хариус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8" name="Picture 6" descr="http://zoozel.ru/gallery/images/1979500_kartinki-omu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87"/>
          <a:stretch/>
        </p:blipFill>
        <p:spPr bwMode="auto">
          <a:xfrm>
            <a:off x="345871" y="1625793"/>
            <a:ext cx="2548520" cy="1819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3445673"/>
            <a:ext cx="8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Омуль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80" name="Picture 8" descr="http://kleinburd.ru/news/wp-content/uploads/2015/01/1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14" t="18829" r="15651" b="9214"/>
          <a:stretch/>
        </p:blipFill>
        <p:spPr bwMode="auto">
          <a:xfrm>
            <a:off x="366443" y="4296130"/>
            <a:ext cx="2664238" cy="171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0506" y="6012088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Окунь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82" name="Picture 10" descr="http://kartinkinaden.ru/uploads/posts/2015-10/1445856032_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51" y="4285100"/>
            <a:ext cx="2668531" cy="1715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16666" y="6001058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Щука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84" name="Picture 12" descr="https://i.ytimg.com/vi/0KpKzFu5htc/maxresdefaul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79" y="2399199"/>
            <a:ext cx="3671429" cy="2612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5727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nimalsfoto.com/photo/13/13007fc6f0010d9d5bb0022cf9504f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6348"/>
            <a:ext cx="4089826" cy="3067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aikalika.ru/images/0008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72" y="4473083"/>
            <a:ext cx="2955950" cy="197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pt4web.ru/images/1152/30347/640/img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565" t="24034" r="15525" b="9703"/>
          <a:stretch/>
        </p:blipFill>
        <p:spPr bwMode="auto">
          <a:xfrm>
            <a:off x="363426" y="315570"/>
            <a:ext cx="4511086" cy="340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1106" y="897359"/>
            <a:ext cx="4134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Уникальная рыба озера Байкал –  </a:t>
            </a:r>
          </a:p>
          <a:p>
            <a:pPr algn="ctr"/>
            <a:endParaRPr lang="ru-RU" dirty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голомянка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4223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523" y="210847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Несмотря на труднодоступность заповедной территории, количество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туристов с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каждым годом неуклонно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растет.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http://motoprom.info/city/upload/gallery/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99" y="4111784"/>
            <a:ext cx="3698083" cy="2462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rusgeo.me/uploads/images/%D0%A2%D0%B5%D0%BA%D1%81%D1%82-2-%D1%84%D0%BE%D1%82%D0%B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68" y="1595244"/>
            <a:ext cx="3638514" cy="234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nature.baikal.ru/phs/norm/51/51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95244"/>
            <a:ext cx="1728192" cy="1658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greatbaikaltrail.org/ru/sites/default/files/imagecache/photo_baikal/shumili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" y="3501008"/>
            <a:ext cx="4077216" cy="3057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8461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xn--80aegdhqhwffes2b0h.xn--p1ai/upload/image/gallery/gallery-65/2017013024gornoe-ozero-barguzinskiy-hrebet-f-holhoev-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xn--80aegdhqhwffes2b0h.xn--p1ai/upload/image/gallery/gallery-65/2017013024gornoe-ozero-barguzinskiy-hrebet-f-holhoev-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xn--80aegdhqhwffes2b0h.xn--p1ai/upload/image/gallery/gallery-65/2017013024gornoe-ozero-barguzinskiy-hrebet-f-holhoev-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xn--80aegdhqhwffes2b0h.xn--p1ai/upload/image/gallery/gallery-65/2017013024gornoe-ozero-barguzinskiy-hrebet-f-holhoev-b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4" name="Picture 12" descr="http://posibiri.ru/wp-content/uploads/2015/07/%D0%91%D0%B0%D0%B9%D0%BA%D0%B0%D0%BB%D1%8C%D1%81%D0%BA%D0%B8%D0%B9-%D0%B3%D0%BE%D1%81%D1%83%D0%B4%D0%B0%D1%80%D1%81%D1%82%D0%B2%D0%B5%D0%BD%D0%BD%D1%8B%D0%B9-%D0%B7%D0%B0%D0%BF%D0%BE%D0%B2%D0%B5%D0%B4%D0%BD%D0%B8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19" y="4454399"/>
            <a:ext cx="3030680" cy="2174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meteovesti.ru/pictures/63484336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7620"/>
            <a:ext cx="3459226" cy="270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7870" y="126711"/>
            <a:ext cx="7919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+mj-lt"/>
              </a:rPr>
              <a:t>О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дно </a:t>
            </a:r>
            <a:r>
              <a:rPr lang="ru-RU" sz="2000" b="1" dirty="0">
                <a:solidFill>
                  <a:srgbClr val="FF0000"/>
                </a:solidFill>
                <a:latin typeface="+mj-lt"/>
              </a:rPr>
              <a:t>из красивейших мест в России и на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планете –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+mj-lt"/>
              </a:rPr>
              <a:t>Баргузинский государственный заповедник 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Управляющая кнопка: далее 11">
            <a:hlinkClick r:id="rId4" action="ppaction://hlinkfile" highlightClick="1"/>
          </p:cNvPr>
          <p:cNvSpPr/>
          <p:nvPr/>
        </p:nvSpPr>
        <p:spPr>
          <a:xfrm>
            <a:off x="8406641" y="6093296"/>
            <a:ext cx="413831" cy="432048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www.littlescene.ru/files/11_january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46" y="1223836"/>
            <a:ext cx="4672826" cy="3019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djfriend.ru/photos/baikal/020/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31518"/>
            <a:ext cx="3743201" cy="2197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7479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188454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+mj-lt"/>
              </a:rPr>
              <a:t>Это важный центр изучения природы</a:t>
            </a:r>
            <a:r>
              <a:rPr lang="ru-RU" sz="24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Байкала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 и сохранения его биологического разнообразия</a:t>
            </a:r>
            <a:r>
              <a:rPr lang="ru-RU" sz="24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3" name="Picture 2" descr="http://img12.nnm.me/d/5/6/7/a/5be66b18833dbf0bc0825eff3c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87332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9045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417112"/>
            <a:ext cx="7836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+mj-lt"/>
              </a:rPr>
              <a:t>Спасибо за внимание.</a:t>
            </a:r>
            <a:endParaRPr lang="ru-RU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702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zapovednoe-podlemorye.ru/upload/medialibrary/a53/a530ffffa3c82851469198f2192ced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695058" cy="633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00808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Площадь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заповедника 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—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374 322 гектара, в том числе </a:t>
            </a:r>
            <a:endParaRPr lang="ru-RU" sz="2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15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000 гектаров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составляет заповедная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акватория Байкала.</a:t>
            </a:r>
          </a:p>
        </p:txBody>
      </p:sp>
    </p:spTree>
    <p:extLst>
      <p:ext uri="{BB962C8B-B14F-4D97-AF65-F5344CB8AC3E}">
        <p14:creationId xmlns="" xmlns:p14="http://schemas.microsoft.com/office/powerpoint/2010/main" val="4275041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27" y="188640"/>
            <a:ext cx="894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       Из истории </a:t>
            </a:r>
            <a:r>
              <a:rPr lang="ru-RU" sz="2800" b="1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Баргузинского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заповедника </a:t>
            </a:r>
            <a:endParaRPr lang="ru-RU" sz="28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900571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latin typeface="+mj-lt"/>
              </a:rPr>
              <a:t>Баргузинский государственный природный биосферный заповедник – один из старейших в России</a:t>
            </a:r>
            <a:r>
              <a:rPr lang="ru-RU" sz="2000" b="1" dirty="0" smtClean="0">
                <a:latin typeface="+mj-lt"/>
              </a:rPr>
              <a:t>. </a:t>
            </a:r>
            <a:r>
              <a:rPr lang="ru-RU" sz="2000" b="1" dirty="0">
                <a:latin typeface="+mj-lt"/>
              </a:rPr>
              <a:t>Это заповедник, созданный для защиты соболя, почти полностью истребленного </a:t>
            </a:r>
            <a:r>
              <a:rPr lang="ru-RU" sz="2000" b="1" dirty="0" smtClean="0">
                <a:latin typeface="+mj-lt"/>
              </a:rPr>
              <a:t>в </a:t>
            </a:r>
            <a:r>
              <a:rPr lang="ru-RU" sz="2000" b="1" dirty="0">
                <a:latin typeface="+mj-lt"/>
              </a:rPr>
              <a:t>этих краях.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8395" y="6224010"/>
            <a:ext cx="354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latin typeface="+mj-lt"/>
              </a:rPr>
              <a:t>Основан в 1916 году  </a:t>
            </a:r>
            <a:endParaRPr lang="ru-RU" sz="2400" b="1" dirty="0">
              <a:latin typeface="+mj-lt"/>
            </a:endParaRPr>
          </a:p>
        </p:txBody>
      </p:sp>
      <p:pic>
        <p:nvPicPr>
          <p:cNvPr id="5" name="Picture 2" descr="http://attractionstory.ru/wp-content/uploads/2016/02/id-7161-barguzinskiyy-zapovedni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183"/>
            <a:ext cx="7488832" cy="4055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0304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s.drom.ru/pubs/4483/11913/101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lawer.jofo.me/data/userfiles/5017/images/589968-doppelmay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65910"/>
            <a:ext cx="1930728" cy="3006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baikal.ru/img/news/zabe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37" y="2507704"/>
            <a:ext cx="2036546" cy="2865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rkipedia.ru/sites/default/files/75_0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60" y="3269264"/>
            <a:ext cx="219452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173" y="4772617"/>
            <a:ext cx="2383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+mj-lt"/>
              </a:rPr>
              <a:t>Доппельмаир</a:t>
            </a:r>
            <a:r>
              <a:rPr lang="ru-RU" sz="2000" b="1" dirty="0" smtClean="0">
                <a:latin typeface="+mj-lt"/>
              </a:rPr>
              <a:t> Г.Г.</a:t>
            </a:r>
            <a:endParaRPr lang="ru-RU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3596" y="5372846"/>
            <a:ext cx="196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Забелин К.А.</a:t>
            </a:r>
            <a:endParaRPr lang="ru-RU" sz="2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8268" y="6109651"/>
            <a:ext cx="1750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latin typeface="+mj-lt"/>
              </a:rPr>
              <a:t>Сватош</a:t>
            </a:r>
            <a:r>
              <a:rPr lang="ru-RU" sz="2000" b="1" dirty="0" smtClean="0">
                <a:latin typeface="+mj-lt"/>
              </a:rPr>
              <a:t> З.Ф.</a:t>
            </a:r>
            <a:endParaRPr lang="ru-RU" sz="2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8" y="692696"/>
            <a:ext cx="84286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Основатели </a:t>
            </a:r>
            <a:r>
              <a:rPr lang="ru-RU" sz="3200" b="1" dirty="0" err="1" smtClean="0">
                <a:solidFill>
                  <a:srgbClr val="FF0000"/>
                </a:solidFill>
                <a:latin typeface="+mj-lt"/>
              </a:rPr>
              <a:t>Баргузинского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 заповедника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8510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forum.awd.ru/gallery/image.php?mode=thumbnail&amp;album_id=6133&amp;image_id=4624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293096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+mj-lt"/>
              </a:rPr>
              <a:t>В середине 1930-х годов Баргузинский заповедник выполнил программу по защите соболя и обрел 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статус </a:t>
            </a:r>
            <a:r>
              <a:rPr lang="ru-RU" sz="2000" dirty="0" smtClean="0">
                <a:solidFill>
                  <a:srgbClr val="FFC000"/>
                </a:solidFill>
                <a:latin typeface="+mj-lt"/>
              </a:rPr>
              <a:t>комплексного.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     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4" descr="http://xn--b1agjasmlcka4m.xn--p1ai/sites/default/files/node/3222/11yanvarya2017-zapovednoe-podlemoryer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91"/>
          <a:stretch/>
        </p:blipFill>
        <p:spPr bwMode="auto">
          <a:xfrm>
            <a:off x="1187624" y="908720"/>
            <a:ext cx="3203848" cy="2000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1612" y="53024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+mj-lt"/>
              </a:rPr>
              <a:t>Комплексные </a:t>
            </a:r>
            <a:r>
              <a:rPr lang="ru-RU" sz="1600" dirty="0">
                <a:latin typeface="+mj-lt"/>
              </a:rPr>
              <a:t>заповедники </a:t>
            </a:r>
            <a:r>
              <a:rPr lang="ru-RU" sz="1600" dirty="0" smtClean="0">
                <a:latin typeface="+mj-lt"/>
              </a:rPr>
              <a:t>предназначены </a:t>
            </a:r>
            <a:r>
              <a:rPr lang="ru-RU" sz="1600" dirty="0">
                <a:latin typeface="+mj-lt"/>
              </a:rPr>
              <a:t>для сохранения и восстановления природных </a:t>
            </a:r>
            <a:r>
              <a:rPr lang="ru-RU" sz="1600" dirty="0" smtClean="0">
                <a:latin typeface="+mj-lt"/>
              </a:rPr>
              <a:t>комплексов.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42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5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7FC355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2039</TotalTime>
  <Words>581</Words>
  <Application>Microsoft Office PowerPoint</Application>
  <PresentationFormat>Экран (4:3)</PresentationFormat>
  <Paragraphs>114</Paragraphs>
  <Slides>50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Вход</cp:lastModifiedBy>
  <cp:revision>197</cp:revision>
  <dcterms:created xsi:type="dcterms:W3CDTF">2017-04-03T09:52:51Z</dcterms:created>
  <dcterms:modified xsi:type="dcterms:W3CDTF">2017-04-28T11:16:18Z</dcterms:modified>
</cp:coreProperties>
</file>