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2"/>
  </p:notesMasterIdLst>
  <p:sldIdLst>
    <p:sldId id="260" r:id="rId2"/>
    <p:sldId id="265" r:id="rId3"/>
    <p:sldId id="266" r:id="rId4"/>
    <p:sldId id="269" r:id="rId5"/>
    <p:sldId id="270" r:id="rId6"/>
    <p:sldId id="313" r:id="rId7"/>
    <p:sldId id="314" r:id="rId8"/>
    <p:sldId id="315" r:id="rId9"/>
    <p:sldId id="316" r:id="rId10"/>
    <p:sldId id="317" r:id="rId11"/>
    <p:sldId id="280" r:id="rId12"/>
    <p:sldId id="318" r:id="rId13"/>
    <p:sldId id="319" r:id="rId14"/>
    <p:sldId id="286" r:id="rId15"/>
    <p:sldId id="321" r:id="rId16"/>
    <p:sldId id="322" r:id="rId17"/>
    <p:sldId id="323" r:id="rId18"/>
    <p:sldId id="324" r:id="rId19"/>
    <p:sldId id="325" r:id="rId20"/>
    <p:sldId id="327" r:id="rId21"/>
    <p:sldId id="326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11" r:id="rId39"/>
    <p:sldId id="263" r:id="rId40"/>
    <p:sldId id="31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608DA"/>
    <a:srgbClr val="FF3300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A6810-D72A-4C6A-933C-D24D17180B6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22412-665F-4AFC-9734-FA1D0B038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7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оготип ЦБС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85728"/>
            <a:ext cx="561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14546" y="85723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МУНИЦИПАЛЬНОЕ КАЗЕННОЕ УЧРЕЖДЕНИЕ КУЛЬТУРЫ</a:t>
            </a:r>
            <a:br>
              <a:rPr lang="ru-RU" sz="9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«ЦЕНТРАЛИЗОВАННАЯ БИБЛИОТЕЧНАЯ СИСТЕМА»</a:t>
            </a:r>
          </a:p>
          <a:p>
            <a:pPr algn="ctr"/>
            <a:r>
              <a:rPr lang="ru-RU" sz="9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КАНАВИНСКОГО РАЙОНА</a:t>
            </a:r>
          </a:p>
          <a:p>
            <a:pPr algn="ctr"/>
            <a:r>
              <a:rPr lang="ru-RU" sz="9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9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</a:br>
            <a:endParaRPr lang="ru-RU" sz="900" b="1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357298"/>
            <a:ext cx="2430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Библиотека им. А. Грина </a:t>
            </a:r>
            <a:endParaRPr lang="ru-RU" sz="1400" dirty="0" smtClean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59293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Нижний Новгород</a:t>
            </a:r>
          </a:p>
          <a:p>
            <a:pPr algn="ctr"/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400" b="1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0431" y="2571744"/>
            <a:ext cx="66605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«В мире заповедной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природы»</a:t>
            </a:r>
          </a:p>
          <a:p>
            <a:pPr algn="ctr"/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Экологический кроссворд</a:t>
            </a:r>
            <a:endParaRPr lang="ru-RU" sz="32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56376" y="5733256"/>
            <a:ext cx="785818" cy="500066"/>
          </a:xfrm>
          <a:prstGeom prst="roundRect">
            <a:avLst>
              <a:gd name="adj" fmla="val 11209"/>
            </a:avLst>
          </a:prstGeom>
          <a:ln>
            <a:solidFill>
              <a:srgbClr val="2608D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12+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1406540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6431655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3764186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3331214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2359892"/>
              </p:ext>
            </p:extLst>
          </p:nvPr>
        </p:nvGraphicFramePr>
        <p:xfrm>
          <a:off x="2483768" y="3872836"/>
          <a:ext cx="432048" cy="1971619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4904260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9302797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6538952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5666605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2603109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8052654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4415418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1584904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3143146"/>
              </p:ext>
            </p:extLst>
          </p:nvPr>
        </p:nvGraphicFramePr>
        <p:xfrm>
          <a:off x="899592" y="5085184"/>
          <a:ext cx="15841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8364274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1215129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6743565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4460844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147327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7135175"/>
              </p:ext>
            </p:extLst>
          </p:nvPr>
        </p:nvGraphicFramePr>
        <p:xfrm>
          <a:off x="5652120" y="4941169"/>
          <a:ext cx="504056" cy="160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1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9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590225"/>
              </p:ext>
            </p:extLst>
          </p:nvPr>
        </p:nvGraphicFramePr>
        <p:xfrm>
          <a:off x="6156174" y="5733256"/>
          <a:ext cx="216024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4059668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1586178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2155273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6767411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5786446" y="335756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вертикали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Республика, где расположен</a:t>
            </a:r>
          </a:p>
          <a:p>
            <a:r>
              <a:rPr lang="ru-RU" b="1" dirty="0" err="1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Баргузинский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заповедник.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3123352"/>
              </p:ext>
            </p:extLst>
          </p:nvPr>
        </p:nvGraphicFramePr>
        <p:xfrm>
          <a:off x="4427984" y="2919224"/>
          <a:ext cx="460851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504056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33913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5890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8312781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5866550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9658148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8895841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8742096"/>
              </p:ext>
            </p:extLst>
          </p:nvPr>
        </p:nvGraphicFramePr>
        <p:xfrm>
          <a:off x="2483768" y="3872836"/>
          <a:ext cx="432048" cy="1971619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527737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4391662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2610291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8454488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5915416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6076338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0652998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1140149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449260"/>
              </p:ext>
            </p:extLst>
          </p:nvPr>
        </p:nvGraphicFramePr>
        <p:xfrm>
          <a:off x="899592" y="5085184"/>
          <a:ext cx="15841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8427432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7453501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5775843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2234310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1355085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8260492"/>
              </p:ext>
            </p:extLst>
          </p:nvPr>
        </p:nvGraphicFramePr>
        <p:xfrm>
          <a:off x="5652120" y="4941169"/>
          <a:ext cx="504056" cy="160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718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899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1796267"/>
              </p:ext>
            </p:extLst>
          </p:nvPr>
        </p:nvGraphicFramePr>
        <p:xfrm>
          <a:off x="6156174" y="5733256"/>
          <a:ext cx="216024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9162445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385775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1586335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5998228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5786446" y="335756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0358195"/>
              </p:ext>
            </p:extLst>
          </p:nvPr>
        </p:nvGraphicFramePr>
        <p:xfrm>
          <a:off x="4427984" y="2919224"/>
          <a:ext cx="460851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504056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24211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440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5528615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510318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6556852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0460722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5540697"/>
              </p:ext>
            </p:extLst>
          </p:nvPr>
        </p:nvGraphicFramePr>
        <p:xfrm>
          <a:off x="2483768" y="3872836"/>
          <a:ext cx="432048" cy="1971619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3488473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9843737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5402599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4557625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0793035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3197104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3591476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9567756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236459"/>
              </p:ext>
            </p:extLst>
          </p:nvPr>
        </p:nvGraphicFramePr>
        <p:xfrm>
          <a:off x="899592" y="5085184"/>
          <a:ext cx="15841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32048"/>
                <a:gridCol w="396044"/>
                <a:gridCol w="396044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3890462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4307813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9026389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7461517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9454612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9025656"/>
              </p:ext>
            </p:extLst>
          </p:nvPr>
        </p:nvGraphicFramePr>
        <p:xfrm>
          <a:off x="5652120" y="4941169"/>
          <a:ext cx="504056" cy="160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718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899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8545747"/>
              </p:ext>
            </p:extLst>
          </p:nvPr>
        </p:nvGraphicFramePr>
        <p:xfrm>
          <a:off x="6156174" y="5733256"/>
          <a:ext cx="216024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3853407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5050090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4383707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0960223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5786446" y="335756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вертикали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Самое глубокое озеро на планете.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0942207"/>
              </p:ext>
            </p:extLst>
          </p:nvPr>
        </p:nvGraphicFramePr>
        <p:xfrm>
          <a:off x="4427984" y="2924943"/>
          <a:ext cx="460851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504056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293752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82083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187794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7485537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3132861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1815868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0560510"/>
              </p:ext>
            </p:extLst>
          </p:nvPr>
        </p:nvGraphicFramePr>
        <p:xfrm>
          <a:off x="2483768" y="3872836"/>
          <a:ext cx="432048" cy="2181923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2616203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4424272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8830739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2410788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165877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0994321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4390397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200808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7562172"/>
              </p:ext>
            </p:extLst>
          </p:nvPr>
        </p:nvGraphicFramePr>
        <p:xfrm>
          <a:off x="899592" y="5157192"/>
          <a:ext cx="1584176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504056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5631714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0883708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6163259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9144604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7518054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9948661"/>
              </p:ext>
            </p:extLst>
          </p:nvPr>
        </p:nvGraphicFramePr>
        <p:xfrm>
          <a:off x="5652120" y="4941169"/>
          <a:ext cx="504056" cy="160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718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899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9378961"/>
              </p:ext>
            </p:extLst>
          </p:nvPr>
        </p:nvGraphicFramePr>
        <p:xfrm>
          <a:off x="6156174" y="5733256"/>
          <a:ext cx="216024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1782283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1007293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8940629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4991514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2555776" y="3140968"/>
            <a:ext cx="285752" cy="356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9811979"/>
              </p:ext>
            </p:extLst>
          </p:nvPr>
        </p:nvGraphicFramePr>
        <p:xfrm>
          <a:off x="4427984" y="2919224"/>
          <a:ext cx="460851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504056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31466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3" y="188640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442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50380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4154745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0959906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538647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6600329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527737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4391662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641994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8454488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5915416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0546814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7909313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1140149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4527378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8427432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7453501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4479789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2234310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758359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6266837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4440567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9162445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385775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4500429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7514438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6854735" y="90224"/>
            <a:ext cx="206597" cy="481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28702" y="109815"/>
            <a:ext cx="27905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вертикали: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ресноводная рыба</a:t>
            </a: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семейства лососевых.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1779293"/>
              </p:ext>
            </p:extLst>
          </p:nvPr>
        </p:nvGraphicFramePr>
        <p:xfrm>
          <a:off x="4427984" y="2924944"/>
          <a:ext cx="460851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504056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440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1812435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9030117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273218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8820852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2177922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1867320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3527307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1327708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7649791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5256595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317337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9891430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4633398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3255856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7748112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7765294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2049338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9289939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5633764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1267450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698690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0994091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2492428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3495543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3100221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6854735" y="90224"/>
            <a:ext cx="206597" cy="481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3776399"/>
              </p:ext>
            </p:extLst>
          </p:nvPr>
        </p:nvGraphicFramePr>
        <p:xfrm>
          <a:off x="4427984" y="2924944"/>
          <a:ext cx="460851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504056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5" y="330852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3122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5032781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2953027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494920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1634878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9632609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7715102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7970751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2364731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2073587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3297884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7229642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6660424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5391396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6943895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384171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5386167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3424176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2402302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3062058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7975863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9540057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9472419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2191136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3457807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2046477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48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горизонтали:</a:t>
            </a: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Озеро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Баргузинском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заповеднике.</a:t>
            </a:r>
            <a:endParaRPr lang="ru-RU" dirty="0">
              <a:solidFill>
                <a:srgbClr val="2608DA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288091" y="2996952"/>
            <a:ext cx="160735" cy="170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921685"/>
              </p:ext>
            </p:extLst>
          </p:nvPr>
        </p:nvGraphicFramePr>
        <p:xfrm>
          <a:off x="4499992" y="2924944"/>
          <a:ext cx="45365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32048"/>
                <a:gridCol w="432048"/>
                <a:gridCol w="432048"/>
                <a:gridCol w="504056"/>
                <a:gridCol w="504056"/>
                <a:gridCol w="432048"/>
                <a:gridCol w="504056"/>
                <a:gridCol w="432048"/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3447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8531551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2145022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0176628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6984491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98121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3624536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2801621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1233255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0831045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3753958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211865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4093798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0751276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1425723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6889117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4004998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8075827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4673912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6416678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7397122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4953489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8657766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498424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1179775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6113576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право 29"/>
          <p:cNvSpPr/>
          <p:nvPr/>
        </p:nvSpPr>
        <p:spPr>
          <a:xfrm>
            <a:off x="4288091" y="2996952"/>
            <a:ext cx="160735" cy="170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4722709"/>
              </p:ext>
            </p:extLst>
          </p:nvPr>
        </p:nvGraphicFramePr>
        <p:xfrm>
          <a:off x="4499991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5" y="260648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3825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4130176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4176239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8397470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2846413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0537831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5439953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2127632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4725289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8913741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936291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0752933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5914650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62314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716202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109014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4256343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1342413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0049491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7081201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0179739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3213375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5455780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0358613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4145912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6699446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159755" y="5085184"/>
            <a:ext cx="642942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37326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Единственное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млекопитающее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озера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Байкал.</a:t>
            </a:r>
            <a:endParaRPr lang="ru-RU" dirty="0"/>
          </a:p>
          <a:p>
            <a:pPr algn="ctr"/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534486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64822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5669140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3391272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8352737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9551826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7282161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1293033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2997712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3249752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4460839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5796233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2561817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6155847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4478984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6006867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2247079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8169691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9528323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7917062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9843029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596738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6862210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5896787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0360868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0413003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5768879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179512" y="5157192"/>
            <a:ext cx="642942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232752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1" y="260648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89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556792"/>
            <a:ext cx="8064896" cy="47234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Прибайкальской жемчужиной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называют Баргузинский заповедник. </a:t>
            </a:r>
          </a:p>
          <a:p>
            <a:pPr algn="ctr">
              <a:lnSpc>
                <a:spcPct val="114000"/>
              </a:lnSpc>
            </a:pPr>
            <a:endParaRPr lang="ru-RU" sz="2400" b="1" dirty="0" smtClean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Он основан в 1916 году с целью сохранения редкого пушного зверька – </a:t>
            </a:r>
            <a:r>
              <a:rPr lang="ru-RU" sz="2400" b="1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баргузинского</a:t>
            </a:r>
            <a:r>
              <a:rPr lang="ru-RU" sz="2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соболя.</a:t>
            </a:r>
          </a:p>
          <a:p>
            <a:pPr algn="ctr">
              <a:lnSpc>
                <a:spcPct val="114000"/>
              </a:lnSpc>
            </a:pPr>
            <a:endParaRPr lang="ru-RU" sz="2400" b="1" dirty="0" smtClean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 1996 года территория  является объектом Всемирного природного наследия ЮНЕСКО.</a:t>
            </a:r>
          </a:p>
          <a:p>
            <a:pPr algn="ctr">
              <a:lnSpc>
                <a:spcPct val="114000"/>
              </a:lnSpc>
            </a:pPr>
            <a:endParaRPr lang="ru-RU" sz="2400" b="1" dirty="0" smtClean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 1997 года дата основания заповедника считается Днём заповедников и национальных парков.  </a:t>
            </a:r>
            <a:endParaRPr lang="ru-RU" sz="2400" b="1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lusana.ru/files/17874/653/1.jpg"/>
          <p:cNvPicPr>
            <a:picLocks noChangeAspect="1" noChangeArrowheads="1"/>
          </p:cNvPicPr>
          <p:nvPr/>
        </p:nvPicPr>
        <p:blipFill>
          <a:blip r:embed="rId2" cstate="print"/>
          <a:srcRect l="3446" t="4592" r="3522" b="77041"/>
          <a:stretch>
            <a:fillRect/>
          </a:stretch>
        </p:blipFill>
        <p:spPr bwMode="auto">
          <a:xfrm>
            <a:off x="1500166" y="260648"/>
            <a:ext cx="5786478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8932463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6798066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0770562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3359522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9120194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4364420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1512309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0871242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5761232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6163154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1319614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0480628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5626973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6567030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6709387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8274510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6224162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7744927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729474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5060819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1561793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5879283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5382913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5393497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74687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3001865" y="4645843"/>
            <a:ext cx="576064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33099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Парнокопытное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животное, </a:t>
            </a:r>
            <a:endParaRPr lang="ru-RU" b="1" dirty="0" smtClean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переводе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означающий</a:t>
            </a: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«несущий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мускус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b="1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0722803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1264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6014147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6520996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2244718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2994338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3182151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7131673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664250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2045278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8755273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6699609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7652469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3733329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5842680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4539559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6623776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8599355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5710408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2676492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3618539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0044944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6840645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7656201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3632927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353908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8805727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3131840" y="4591251"/>
            <a:ext cx="504056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9168794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9836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2076912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7800545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4474112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1644838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6134817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196252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3565885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0525328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9496131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6787865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2029268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9753822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1411259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1366956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8534124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8239123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1561986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2545165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05955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7905515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2270683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2927388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6456795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9842821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7267878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1619672" y="1988840"/>
            <a:ext cx="504056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44632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горизонтали:</a:t>
            </a: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Вечно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зеленое дерево с серебристой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мягкой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хвоей.</a:t>
            </a:r>
            <a:endParaRPr lang="ru-RU" b="1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2714381"/>
              </p:ext>
            </p:extLst>
          </p:nvPr>
        </p:nvGraphicFramePr>
        <p:xfrm>
          <a:off x="4553629" y="2924944"/>
          <a:ext cx="4482867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378411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4940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8997174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0756546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7525042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5088787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149119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9095537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906987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1700221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1605041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2225226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8549811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4570058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1679402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2846362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3318149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4240754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1628910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681623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6096074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5754975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33273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4498722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7002483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3313928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4576820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1619672" y="1988840"/>
            <a:ext cx="504056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5838129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2748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0304971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6901116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4399152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870249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0171622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5096365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786320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4871660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5511877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152603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7743465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4935627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3222740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9367922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5359526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4678913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7481827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0221422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5161576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9062910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950065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8314630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0445049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896529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8213959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09629"/>
            <a:ext cx="46015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вертикали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Хвойное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дерево, распространенное и </a:t>
            </a:r>
            <a:endParaRPr lang="ru-RU" b="1" dirty="0" smtClean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Баргузинском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заповеднике </a:t>
            </a:r>
            <a:endParaRPr lang="ru-RU" b="1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и в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Европе.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2843808" y="1409958"/>
            <a:ext cx="216024" cy="429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2736646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10635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6300215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2804469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6608439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0984447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9123145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209644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341010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1883998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634362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6875161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0720262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1957156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4240855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982886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3355783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3390406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2861531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6702412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3222436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2587766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7308484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2865190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8337517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0217100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8673749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2843808" y="1409958"/>
            <a:ext cx="216024" cy="429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5477169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257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0859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3049954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5462669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5237709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2655197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2186049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5610503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4507781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892997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9906818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4234212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718112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8249672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0289086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7964434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0004759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006528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3223348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5289574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4342735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3055043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9978535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5008963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6880369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7605735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0468137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4932040" y="46330"/>
            <a:ext cx="216024" cy="277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096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вертикали:</a:t>
            </a: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Водный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цветок с крупными 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листьями, символ  чистоты 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мудрости.</a:t>
            </a:r>
            <a:endParaRPr lang="ru-RU" b="1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8598460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9479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0360482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2905784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1978284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5551708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3892150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1006188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0171001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3757327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1319694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0617321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8131414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7989901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8025844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9100125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0596134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9198726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694192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8184261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672386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6557072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7354286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3271838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0632355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7192126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2127459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4932040" y="46330"/>
            <a:ext cx="216024" cy="277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0071121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860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7715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9313797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6402227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4916412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140038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707363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5812791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803687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4856613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7094429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5591340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4253939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5289411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7270396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8562119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3121391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8720312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2575521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1512846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7624317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6206456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8389076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0719946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5834614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2806443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9570547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8676456" y="226672"/>
            <a:ext cx="216024" cy="277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0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вертикали: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Озеро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Баргузинском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заповеднике.</a:t>
            </a:r>
            <a:endParaRPr lang="ru-RU" b="1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3767849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7780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8597585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0003323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9007855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1232160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7726893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9854497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3995637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7267911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1012861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1724558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555717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2067348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7626078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9488205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7931117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2614706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7625285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7344724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4454156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7491466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5179959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3361784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8980402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6381895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6899657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8658118" y="226672"/>
            <a:ext cx="216024" cy="39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2745951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672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2474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hool4nao.narod.ru/IMG_2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00042"/>
            <a:ext cx="3750493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431085" y="3789040"/>
            <a:ext cx="8096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Разгадайте кроссворд</a:t>
            </a:r>
          </a:p>
          <a:p>
            <a:r>
              <a:rPr lang="ru-RU" sz="32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и узнайте название горного хребта, расположенного</a:t>
            </a:r>
            <a:r>
              <a:rPr lang="ru-RU" sz="3200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у северо-восточного побережья озера Байкал.</a:t>
            </a:r>
          </a:p>
          <a:p>
            <a:pPr algn="ctr"/>
            <a:endParaRPr lang="ru-RU" sz="3200" b="1" dirty="0">
              <a:solidFill>
                <a:srgbClr val="2608DA"/>
              </a:solidFill>
              <a:latin typeface="Comic Sans MS" pitchFamily="66" charset="0"/>
            </a:endParaRPr>
          </a:p>
        </p:txBody>
      </p:sp>
      <p:pic>
        <p:nvPicPr>
          <p:cNvPr id="4100" name="Picture 4" descr="http://cdn.quotesgram.com/img/11/0/1279504124-funny-pencil1306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127082"/>
            <a:ext cx="1928826" cy="1928826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2594847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2938315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1670260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7340466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216568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4498177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1858098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1131793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9147395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8582463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2276638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6246901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432505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4915847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8005665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1252255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0817617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6387267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2242187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9163332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6700680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5671659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3856620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3050145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0782813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0523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горизонтали :</a:t>
            </a: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Промысловая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рыба 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семейства лососевых,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символ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Байкала.</a:t>
            </a:r>
            <a:endParaRPr lang="ru-RU" b="1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5912792" y="3573016"/>
            <a:ext cx="373720" cy="149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7333263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67202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9002904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5192984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879036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7745300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1297285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9333927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9487296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168423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4827844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3477000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5157143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8314129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5195008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2779825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3858436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2936809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0580830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434595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107841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8338228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5907342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7101427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2617895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9468992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1948568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5912792" y="3573016"/>
            <a:ext cx="373720" cy="149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9331341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9856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3263275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4209649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0602520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6113641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3239056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269713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7814470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7005501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7799625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4606323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4431780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5360087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7187100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4572028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5615311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9524532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8364064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7732783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8195215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8629511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9581672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4060717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1278778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3751056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4548420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вертикали :</a:t>
            </a:r>
            <a:endParaRPr lang="ru-RU" b="1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Мыс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Баргузинском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заповеднике 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 живописными маленькими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бухтами.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7668344" y="2492896"/>
            <a:ext cx="242316" cy="392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8957789"/>
              </p:ext>
            </p:extLst>
          </p:nvPr>
        </p:nvGraphicFramePr>
        <p:xfrm>
          <a:off x="4499992" y="2924943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83481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5322329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1655643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6838747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1270676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7065437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3955258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6362922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6078349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6372591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6969056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5521857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7363404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3298242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9444407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8634909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1912217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697749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9150445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2463820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0386369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3359790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8214349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84422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227269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5967204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7745189" y="2466342"/>
            <a:ext cx="242316" cy="392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9749617"/>
              </p:ext>
            </p:extLst>
          </p:nvPr>
        </p:nvGraphicFramePr>
        <p:xfrm>
          <a:off x="4499992" y="2924943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2662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845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240215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8955279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0535584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6281191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9473354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4907384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0146331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9439380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0346906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2261635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298248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0443777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4682983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1749229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674344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4682363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98660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952241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7104789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2489003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1824420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2571591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470852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6226939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4008790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8864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горизонтали :</a:t>
            </a: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Вид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благородного оленя с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широкими ветвистыми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рогами.</a:t>
            </a:r>
            <a:endParaRPr lang="ru-RU" b="1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932040" y="580526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6876719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2446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2768847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7133235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8231537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7345241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4063706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889213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3724756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3615731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3150430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6817854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8125956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4957210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2757172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9315111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1964376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3280558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3785458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1177322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3144180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5391923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9654416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ю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3716987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5885646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2681219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6207976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4932040" y="580526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4833957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156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5704857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32366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9309596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5886384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8127982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2649194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6763261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5891640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6970359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3451388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8998479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751367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6928901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9013565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873830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5323725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3446818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899026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5387603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2341287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7912303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ю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4439626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8213113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1835150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8505387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8864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вертикали: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Горный хребет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у </a:t>
            </a: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северо-восточного</a:t>
            </a:r>
            <a:endParaRPr lang="ru-RU" b="1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побережья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Байкала.</a:t>
            </a: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3851920" y="617999"/>
            <a:ext cx="242316" cy="392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6899340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099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8487231"/>
              </p:ext>
            </p:extLst>
          </p:nvPr>
        </p:nvGraphicFramePr>
        <p:xfrm>
          <a:off x="3707904" y="1556795"/>
          <a:ext cx="504056" cy="419054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г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у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8209719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4690688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3660233"/>
              </p:ext>
            </p:extLst>
          </p:nvPr>
        </p:nvGraphicFramePr>
        <p:xfrm>
          <a:off x="4214810" y="4581128"/>
          <a:ext cx="2877470" cy="432048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4486260"/>
              </p:ext>
            </p:extLst>
          </p:nvPr>
        </p:nvGraphicFramePr>
        <p:xfrm>
          <a:off x="2483768" y="3857629"/>
          <a:ext cx="432048" cy="2053114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08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956798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9447942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4027355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4355243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2270177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8090608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1814881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4748664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5791293"/>
              </p:ext>
            </p:extLst>
          </p:nvPr>
        </p:nvGraphicFramePr>
        <p:xfrm>
          <a:off x="899592" y="5085184"/>
          <a:ext cx="158417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5008095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400579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357061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977490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8980963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7144241"/>
              </p:ext>
            </p:extLst>
          </p:nvPr>
        </p:nvGraphicFramePr>
        <p:xfrm>
          <a:off x="5652120" y="5013175"/>
          <a:ext cx="504056" cy="1517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60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8433730"/>
              </p:ext>
            </p:extLst>
          </p:nvPr>
        </p:nvGraphicFramePr>
        <p:xfrm>
          <a:off x="6156176" y="5733256"/>
          <a:ext cx="208823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ю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4787811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2410413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7417565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6511416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Стрелка вниз 29"/>
          <p:cNvSpPr/>
          <p:nvPr/>
        </p:nvSpPr>
        <p:spPr>
          <a:xfrm>
            <a:off x="3851920" y="617999"/>
            <a:ext cx="242316" cy="392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8822421"/>
              </p:ext>
            </p:extLst>
          </p:nvPr>
        </p:nvGraphicFramePr>
        <p:xfrm>
          <a:off x="4499992" y="2924944"/>
          <a:ext cx="45365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4286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2935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jfriend.ru/photos/baikal/020/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564904"/>
            <a:ext cx="8136904" cy="193899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Молодцы!</a:t>
            </a:r>
            <a:endParaRPr lang="ru-RU" sz="1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642918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1428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Список использованной литературы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                             Книги: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6070" y="1150749"/>
            <a:ext cx="856895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60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1.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260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60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Баргузинский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60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заповедник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0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0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Изоматериал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0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: фотоальбом / сост. :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0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Фрейдберг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0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260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08D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Л. Николаева. – Москва : Советская Россия, 1973. – 191 с. : ил.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608DA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        2. Самые красивые места России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/ ред. группа : О. Елисеева, Т. Евсеева [и др.]. – Москва :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Мир энциклопедий </a:t>
            </a:r>
            <a:r>
              <a:rPr lang="ru-RU" sz="1400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Аванта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+ ; </a:t>
            </a:r>
            <a:r>
              <a:rPr lang="ru-RU" sz="1400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Астрель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, 2012. – 184 с. : ил. –  (Самые красивые и знаменитые).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1400" dirty="0" smtClean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        3. </a:t>
            </a:r>
            <a:r>
              <a:rPr lang="ru-RU" sz="1400" b="1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Скалдина</a:t>
            </a:r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О.В.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Самые красивые заповедники России 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/ О.В. </a:t>
            </a:r>
            <a:r>
              <a:rPr lang="ru-RU" sz="1400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Скалдина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.  –  Москва :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400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Эксмо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, 2012. – 248 с. : ил. – (Тайны нашей планеты).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1400" b="1" dirty="0" smtClean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Статьи из сборников: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b="1" dirty="0" smtClean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ru-RU" sz="1400" b="1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Баргузинский</a:t>
            </a:r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заповедник 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Дежкин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В.В. В мире заповедной природы / В.В. </a:t>
            </a:r>
            <a:r>
              <a:rPr lang="ru-RU" sz="1400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Дежкин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. – Москва : Советская Россия, 1989.– С. 229-230.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1400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         5. </a:t>
            </a:r>
            <a:r>
              <a:rPr lang="ru-RU" sz="1400" b="1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Баргузинский</a:t>
            </a:r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заповедник 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// Заповедники мира / ред. группа : А. </a:t>
            </a:r>
            <a:r>
              <a:rPr lang="ru-RU" sz="1400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Голосовская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, Т. Евсеева. – Москва : Мир энциклопедий </a:t>
            </a:r>
            <a:r>
              <a:rPr lang="ru-RU" sz="1400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Аванта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+ ; </a:t>
            </a:r>
            <a:r>
              <a:rPr lang="ru-RU" sz="1400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Астрель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, 2010. – С. 34-39. : ил. – (Самые красивые и знаменитые).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1400" dirty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          6. </a:t>
            </a:r>
            <a:r>
              <a:rPr lang="ru-RU" sz="1400" b="1" dirty="0" err="1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Баргузинский</a:t>
            </a:r>
            <a:r>
              <a:rPr lang="ru-RU" sz="1400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заповедник </a:t>
            </a:r>
            <a:r>
              <a:rPr lang="ru-RU" sz="1400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// Сто великих заповедников и парков / авт.-сост. Н.А. Юдина. – Москва : Вече, 2002. – С. 254-261. – (100 великих).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1400" dirty="0" smtClean="0">
              <a:solidFill>
                <a:srgbClr val="2608D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2646505" y="1689409"/>
            <a:ext cx="432048" cy="17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9671796"/>
              </p:ext>
            </p:extLst>
          </p:nvPr>
        </p:nvGraphicFramePr>
        <p:xfrm>
          <a:off x="3707904" y="1556795"/>
          <a:ext cx="504056" cy="411853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8610978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2282035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0665983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9261233"/>
              </p:ext>
            </p:extLst>
          </p:nvPr>
        </p:nvGraphicFramePr>
        <p:xfrm>
          <a:off x="2483768" y="3872836"/>
          <a:ext cx="432048" cy="1971619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6105802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141986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6978491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600163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8407650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7593217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541980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7407951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7532313"/>
              </p:ext>
            </p:extLst>
          </p:nvPr>
        </p:nvGraphicFramePr>
        <p:xfrm>
          <a:off x="899592" y="5085184"/>
          <a:ext cx="15841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2611830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508091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2236739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1246822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4553362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2728186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5616261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4636763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8081040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9442290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1624508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14282" y="214290"/>
            <a:ext cx="3421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горизонтали: 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Охраняемая государством природная территория.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7821657"/>
              </p:ext>
            </p:extLst>
          </p:nvPr>
        </p:nvGraphicFramePr>
        <p:xfrm>
          <a:off x="4572000" y="2924944"/>
          <a:ext cx="446449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504056"/>
                <a:gridCol w="432048"/>
                <a:gridCol w="504055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4694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933" y="5256499"/>
            <a:ext cx="84249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В мире заповедной природы : экологический кроссворд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[12+]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МКУК ЦБС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Канавинского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района, библиотека им. А. Грина ; автор-составитель Е.Г. Степина. – Нижний Новгород, 201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5390855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2621426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7846325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5871234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4913272"/>
              </p:ext>
            </p:extLst>
          </p:nvPr>
        </p:nvGraphicFramePr>
        <p:xfrm>
          <a:off x="2483768" y="3872836"/>
          <a:ext cx="432048" cy="1971619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527737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4391662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6595558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2386271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1732817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6515251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792059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1140149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4773160"/>
              </p:ext>
            </p:extLst>
          </p:nvPr>
        </p:nvGraphicFramePr>
        <p:xfrm>
          <a:off x="899592" y="5085184"/>
          <a:ext cx="15841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9868150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7453501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7370134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2234310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1486928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2922811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4440567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6201906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385775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1998072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6420739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2627784" y="1643050"/>
            <a:ext cx="432048" cy="236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8531656"/>
              </p:ext>
            </p:extLst>
          </p:nvPr>
        </p:nvGraphicFramePr>
        <p:xfrm>
          <a:off x="4427984" y="2924944"/>
          <a:ext cx="460851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432048"/>
                <a:gridCol w="432048"/>
                <a:gridCol w="432048"/>
                <a:gridCol w="432048"/>
                <a:gridCol w="504056"/>
                <a:gridCol w="504056"/>
                <a:gridCol w="432048"/>
                <a:gridCol w="504058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" name="Picture 2" descr="http://baikal-zapovednik.ru/sites/default/files/pictures/partners/barguzinskiy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368152" cy="138240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="" xmlns:p14="http://schemas.microsoft.com/office/powerpoint/2010/main" val="90440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4245179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1077000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9914141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5697980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1660654"/>
              </p:ext>
            </p:extLst>
          </p:nvPr>
        </p:nvGraphicFramePr>
        <p:xfrm>
          <a:off x="2483768" y="3872836"/>
          <a:ext cx="432048" cy="1971619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0680356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455758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1123981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8472777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2068931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7914488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9728901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2756598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1651346"/>
              </p:ext>
            </p:extLst>
          </p:nvPr>
        </p:nvGraphicFramePr>
        <p:xfrm>
          <a:off x="899592" y="5085184"/>
          <a:ext cx="15841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8445144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8353371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4507905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7658674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3436294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8834921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8507968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354057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3712974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635279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8352438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207201" y="2708920"/>
            <a:ext cx="432048" cy="286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201" y="260648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Хищный пушной зверек</a:t>
            </a:r>
          </a:p>
          <a:p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семейства куньих.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1698102"/>
              </p:ext>
            </p:extLst>
          </p:nvPr>
        </p:nvGraphicFramePr>
        <p:xfrm>
          <a:off x="4427984" y="2919224"/>
          <a:ext cx="460851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504056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3471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6563012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978331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4228925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4315520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4021773"/>
              </p:ext>
            </p:extLst>
          </p:nvPr>
        </p:nvGraphicFramePr>
        <p:xfrm>
          <a:off x="2483768" y="3872836"/>
          <a:ext cx="432048" cy="1971619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5349627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9792601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178051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5712432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6016729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2957954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2585562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2081798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139650"/>
              </p:ext>
            </p:extLst>
          </p:nvPr>
        </p:nvGraphicFramePr>
        <p:xfrm>
          <a:off x="899592" y="5085184"/>
          <a:ext cx="15841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32048"/>
                <a:gridCol w="396044"/>
                <a:gridCol w="3960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8598057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8951902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8125257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9422046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6310182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2977355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7343767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8664115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3323506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2676128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026706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207201" y="2708920"/>
            <a:ext cx="432048" cy="286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2725340"/>
              </p:ext>
            </p:extLst>
          </p:nvPr>
        </p:nvGraphicFramePr>
        <p:xfrm>
          <a:off x="4427984" y="2919224"/>
          <a:ext cx="460851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504056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07423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7" y="260648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1042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3648580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7757324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1901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1116438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9669538"/>
              </p:ext>
            </p:extLst>
          </p:nvPr>
        </p:nvGraphicFramePr>
        <p:xfrm>
          <a:off x="2483768" y="3872836"/>
          <a:ext cx="432048" cy="1971619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5671189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4511570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2788504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8428701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7990922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0619238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3458921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4327677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2623828"/>
              </p:ext>
            </p:extLst>
          </p:nvPr>
        </p:nvGraphicFramePr>
        <p:xfrm>
          <a:off x="899592" y="5085184"/>
          <a:ext cx="15841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6455083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1602437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3514895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427948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4383523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1526014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280736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8165579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446494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4878458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3942914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1043608" y="3501008"/>
            <a:ext cx="432048" cy="286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горизонтали: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Фамилия первого 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директора  </a:t>
            </a:r>
          </a:p>
          <a:p>
            <a:r>
              <a:rPr lang="ru-RU" b="1" dirty="0" err="1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Баргузинского</a:t>
            </a:r>
            <a:r>
              <a:rPr lang="ru-RU" b="1" dirty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2608DA"/>
                </a:solidFill>
                <a:latin typeface="Arial" pitchFamily="34" charset="0"/>
                <a:cs typeface="Arial" pitchFamily="34" charset="0"/>
              </a:rPr>
              <a:t>заповедника.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4431358"/>
              </p:ext>
            </p:extLst>
          </p:nvPr>
        </p:nvGraphicFramePr>
        <p:xfrm>
          <a:off x="4427984" y="2924944"/>
          <a:ext cx="460851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504056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8189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3452563"/>
              </p:ext>
            </p:extLst>
          </p:nvPr>
        </p:nvGraphicFramePr>
        <p:xfrm>
          <a:off x="3707904" y="1556795"/>
          <a:ext cx="504056" cy="4128695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1661296"/>
              </p:ext>
            </p:extLst>
          </p:nvPr>
        </p:nvGraphicFramePr>
        <p:xfrm>
          <a:off x="2267744" y="1988840"/>
          <a:ext cx="1440160" cy="360040"/>
        </p:xfrm>
        <a:graphic>
          <a:graphicData uri="http://schemas.openxmlformats.org/drawingml/2006/table">
            <a:tbl>
              <a:tblPr/>
              <a:tblGrid>
                <a:gridCol w="504242"/>
                <a:gridCol w="431862"/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9478513"/>
              </p:ext>
            </p:extLst>
          </p:nvPr>
        </p:nvGraphicFramePr>
        <p:xfrm>
          <a:off x="1619672" y="3501008"/>
          <a:ext cx="2088975" cy="360040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401149"/>
                <a:gridCol w="39168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40" marR="80040" marT="40020" marB="400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4713783"/>
              </p:ext>
            </p:extLst>
          </p:nvPr>
        </p:nvGraphicFramePr>
        <p:xfrm>
          <a:off x="4214810" y="4581128"/>
          <a:ext cx="2877470" cy="365760"/>
        </p:xfrm>
        <a:graphic>
          <a:graphicData uri="http://schemas.openxmlformats.org/drawingml/2006/table">
            <a:tbl>
              <a:tblPr/>
              <a:tblGrid>
                <a:gridCol w="468091"/>
                <a:gridCol w="543020"/>
                <a:gridCol w="426199"/>
                <a:gridCol w="504056"/>
                <a:gridCol w="494573"/>
                <a:gridCol w="441531"/>
              </a:tblGrid>
              <a:tr h="3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5353475"/>
              </p:ext>
            </p:extLst>
          </p:nvPr>
        </p:nvGraphicFramePr>
        <p:xfrm>
          <a:off x="2483768" y="3872836"/>
          <a:ext cx="432048" cy="1971619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9527131"/>
              </p:ext>
            </p:extLst>
          </p:nvPr>
        </p:nvGraphicFramePr>
        <p:xfrm>
          <a:off x="2771800" y="2348880"/>
          <a:ext cx="432048" cy="73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0002" marR="80002" marT="40001" marB="40001"/>
                </a:tc>
              </a:tr>
              <a:tr h="370275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02" marR="80002" marT="40001" marB="400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0773055"/>
              </p:ext>
            </p:extLst>
          </p:nvPr>
        </p:nvGraphicFramePr>
        <p:xfrm>
          <a:off x="4211960" y="3501008"/>
          <a:ext cx="4320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7112616"/>
              </p:ext>
            </p:extLst>
          </p:nvPr>
        </p:nvGraphicFramePr>
        <p:xfrm>
          <a:off x="8532440" y="691329"/>
          <a:ext cx="504056" cy="223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226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7423486"/>
              </p:ext>
            </p:extLst>
          </p:nvPr>
        </p:nvGraphicFramePr>
        <p:xfrm>
          <a:off x="3203848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246024"/>
              </p:ext>
            </p:extLst>
          </p:nvPr>
        </p:nvGraphicFramePr>
        <p:xfrm>
          <a:off x="4211960" y="1556792"/>
          <a:ext cx="576064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7183575"/>
              </p:ext>
            </p:extLst>
          </p:nvPr>
        </p:nvGraphicFramePr>
        <p:xfrm>
          <a:off x="5292080" y="1556792"/>
          <a:ext cx="2808312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04056"/>
                <a:gridCol w="504056"/>
                <a:gridCol w="504056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8669219"/>
              </p:ext>
            </p:extLst>
          </p:nvPr>
        </p:nvGraphicFramePr>
        <p:xfrm>
          <a:off x="6732240" y="692696"/>
          <a:ext cx="504056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2267888"/>
              </p:ext>
            </p:extLst>
          </p:nvPr>
        </p:nvGraphicFramePr>
        <p:xfrm>
          <a:off x="6732240" y="1988840"/>
          <a:ext cx="504056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08848"/>
              </p:ext>
            </p:extLst>
          </p:nvPr>
        </p:nvGraphicFramePr>
        <p:xfrm>
          <a:off x="899592" y="5085184"/>
          <a:ext cx="15841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2969397"/>
              </p:ext>
            </p:extLst>
          </p:nvPr>
        </p:nvGraphicFramePr>
        <p:xfrm>
          <a:off x="4788024" y="1556792"/>
          <a:ext cx="504056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7070425"/>
              </p:ext>
            </p:extLst>
          </p:nvPr>
        </p:nvGraphicFramePr>
        <p:xfrm>
          <a:off x="7596336" y="3284984"/>
          <a:ext cx="504056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7660151"/>
              </p:ext>
            </p:extLst>
          </p:nvPr>
        </p:nvGraphicFramePr>
        <p:xfrm>
          <a:off x="6372201" y="3645024"/>
          <a:ext cx="12241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985"/>
                <a:gridCol w="416985"/>
                <a:gridCol w="390166"/>
              </a:tblGrid>
              <a:tr h="3240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2536850"/>
              </p:ext>
            </p:extLst>
          </p:nvPr>
        </p:nvGraphicFramePr>
        <p:xfrm>
          <a:off x="8100392" y="3645024"/>
          <a:ext cx="38370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1913281"/>
              </p:ext>
            </p:extLst>
          </p:nvPr>
        </p:nvGraphicFramePr>
        <p:xfrm>
          <a:off x="5652120" y="3789040"/>
          <a:ext cx="504056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799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9888405"/>
              </p:ext>
            </p:extLst>
          </p:nvPr>
        </p:nvGraphicFramePr>
        <p:xfrm>
          <a:off x="5652120" y="4941169"/>
          <a:ext cx="504056" cy="1489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50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77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262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1688470"/>
              </p:ext>
            </p:extLst>
          </p:nvPr>
        </p:nvGraphicFramePr>
        <p:xfrm>
          <a:off x="6156176" y="5661248"/>
          <a:ext cx="208823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7961227"/>
              </p:ext>
            </p:extLst>
          </p:nvPr>
        </p:nvGraphicFramePr>
        <p:xfrm>
          <a:off x="717237" y="2708920"/>
          <a:ext cx="2054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98"/>
                <a:gridCol w="397098"/>
                <a:gridCol w="397098"/>
                <a:gridCol w="397098"/>
                <a:gridCol w="466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8213351"/>
              </p:ext>
            </p:extLst>
          </p:nvPr>
        </p:nvGraphicFramePr>
        <p:xfrm>
          <a:off x="4788024" y="1988840"/>
          <a:ext cx="5040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8028726"/>
              </p:ext>
            </p:extLst>
          </p:nvPr>
        </p:nvGraphicFramePr>
        <p:xfrm>
          <a:off x="4788024" y="417628"/>
          <a:ext cx="504056" cy="1139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1047926"/>
              </p:ext>
            </p:extLst>
          </p:nvPr>
        </p:nvGraphicFramePr>
        <p:xfrm>
          <a:off x="3707904" y="1124745"/>
          <a:ext cx="504056" cy="44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442848"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971600" y="3501008"/>
            <a:ext cx="432048" cy="286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2142341"/>
              </p:ext>
            </p:extLst>
          </p:nvPr>
        </p:nvGraphicFramePr>
        <p:xfrm>
          <a:off x="4427984" y="2924944"/>
          <a:ext cx="460851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504056"/>
                <a:gridCol w="504056"/>
                <a:gridCol w="432048"/>
                <a:gridCol w="432048"/>
                <a:gridCol w="432048"/>
                <a:gridCol w="504056"/>
                <a:gridCol w="432048"/>
                <a:gridCol w="504056"/>
              </a:tblGrid>
              <a:tr h="3600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0" y="332656"/>
            <a:ext cx="137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0419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3683</TotalTime>
  <Words>2453</Words>
  <Application>Microsoft Office PowerPoint</Application>
  <PresentationFormat>Экран (4:3)</PresentationFormat>
  <Paragraphs>1977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Вход</cp:lastModifiedBy>
  <cp:revision>378</cp:revision>
  <dcterms:modified xsi:type="dcterms:W3CDTF">2017-04-28T09:54:14Z</dcterms:modified>
</cp:coreProperties>
</file>