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309" r:id="rId10"/>
    <p:sldId id="264" r:id="rId11"/>
    <p:sldId id="265" r:id="rId12"/>
    <p:sldId id="266" r:id="rId13"/>
    <p:sldId id="285" r:id="rId14"/>
    <p:sldId id="310" r:id="rId15"/>
    <p:sldId id="316" r:id="rId16"/>
    <p:sldId id="312" r:id="rId17"/>
    <p:sldId id="276" r:id="rId18"/>
    <p:sldId id="313" r:id="rId19"/>
    <p:sldId id="281" r:id="rId20"/>
    <p:sldId id="311" r:id="rId21"/>
    <p:sldId id="280" r:id="rId22"/>
    <p:sldId id="315" r:id="rId23"/>
    <p:sldId id="267" r:id="rId24"/>
    <p:sldId id="314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7" r:id="rId34"/>
    <p:sldId id="279" r:id="rId35"/>
    <p:sldId id="278" r:id="rId36"/>
    <p:sldId id="282" r:id="rId37"/>
    <p:sldId id="296" r:id="rId38"/>
    <p:sldId id="283" r:id="rId39"/>
    <p:sldId id="284" r:id="rId40"/>
    <p:sldId id="298" r:id="rId41"/>
    <p:sldId id="297" r:id="rId42"/>
    <p:sldId id="299" r:id="rId43"/>
    <p:sldId id="286" r:id="rId44"/>
    <p:sldId id="287" r:id="rId45"/>
    <p:sldId id="288" r:id="rId46"/>
    <p:sldId id="289" r:id="rId47"/>
    <p:sldId id="290" r:id="rId48"/>
    <p:sldId id="291" r:id="rId49"/>
    <p:sldId id="292" r:id="rId50"/>
    <p:sldId id="293" r:id="rId51"/>
    <p:sldId id="294" r:id="rId52"/>
    <p:sldId id="307" r:id="rId53"/>
    <p:sldId id="295" r:id="rId54"/>
    <p:sldId id="300" r:id="rId55"/>
    <p:sldId id="301" r:id="rId56"/>
    <p:sldId id="302" r:id="rId57"/>
    <p:sldId id="303" r:id="rId58"/>
    <p:sldId id="305" r:id="rId59"/>
    <p:sldId id="304" r:id="rId60"/>
    <p:sldId id="306" r:id="rId61"/>
    <p:sldId id="308" r:id="rId6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22.08.2011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&#1096;&#1082;&#1086;&#1083;&#1099;.wmv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&#1073;&#1080;&#1073;&#1083;&#1080;&#1086;&#1090;&#1077;&#1082;&#1072;&#1088;&#1100;2.BIBLIOTEKA\&#1056;&#1072;&#1073;&#1086;&#1095;&#1080;&#1081;%20&#1089;&#1090;&#1086;&#1083;\&#1051;&#1086;&#1084;&#1086;&#1085;&#1086;&#1089;&#1086;&#1074;%20&#1087;&#1088;&#1077;&#1079;&#1085;&#1090;&#1072;&#1094;&#1080;&#1103;\%20&#1096;&#1082;&#1086;&#1083;&#1099;.wmv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&#1083;&#1086;&#1084;&#1086;&#1085;&#1086;&#1089;&#1086;&#1074;%201.wmv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&#1051;&#1086;&#1084;&#1086;&#1085;&#1086;&#1089;&#1086;&#1074;%202.wmv" TargetMode="Externa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hyperlink" Target="&#1052;%20&#1051;&#1086;&#1084;&#1086;&#1085;&#1086;&#1089;&#1086;&#1074;%20&#1076;&#1086;&#1082;.wmv" TargetMode="Externa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библиотекарь2.BIBLIOTEKA\Рабочий стол\Ломоносов\6o3sxlaz52teldzkxk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28652"/>
            <a:ext cx="8405872" cy="6304404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026" name="Picture 2" descr="C:\Documents and Settings\библиотекарь2.BIBLIOTEKA\Рабочий стол\Ломоносов\_278d65c7464f509433701b6eca5b68f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0042"/>
            <a:ext cx="2173708" cy="3429024"/>
          </a:xfrm>
          <a:prstGeom prst="ellipse">
            <a:avLst/>
          </a:prstGeom>
          <a:noFill/>
          <a:effectLst>
            <a:softEdge rad="63500"/>
          </a:effectLst>
        </p:spPr>
      </p:pic>
      <p:pic>
        <p:nvPicPr>
          <p:cNvPr id="1028" name="Picture 4" descr="C:\Documents and Settings\библиотекарь2.BIBLIOTEKA\Рабочий стол\Ломоносов\7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3910937"/>
            <a:ext cx="4071934" cy="2947063"/>
          </a:xfrm>
          <a:prstGeom prst="roundRect">
            <a:avLst/>
          </a:prstGeom>
          <a:noFill/>
          <a:effectLst>
            <a:softEdge rad="635000"/>
          </a:effectLst>
          <a:scene3d>
            <a:camera prst="perspectiveContrastingRightFacing"/>
            <a:lightRig rig="threePt" dir="t"/>
          </a:scene3d>
        </p:spPr>
      </p:pic>
      <p:pic>
        <p:nvPicPr>
          <p:cNvPr id="1029" name="Picture 5" descr="C:\Documents and Settings\библиотекарь2.BIBLIOTEKA\Рабочий стол\Ломоносов\220px-Lomonosov_paper_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299332">
            <a:off x="6577172" y="496413"/>
            <a:ext cx="2628454" cy="2653369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</p:pic>
      <p:sp>
        <p:nvSpPr>
          <p:cNvPr id="6" name="TextBox 5"/>
          <p:cNvSpPr txBox="1"/>
          <p:nvPr/>
        </p:nvSpPr>
        <p:spPr>
          <a:xfrm>
            <a:off x="0" y="4857760"/>
            <a:ext cx="735808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«Я знак бессмертия себе воздвигнул».</a:t>
            </a: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М. Ломоносов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ur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библиотекарь2.BIBLIOTEKA\Рабочий стол\Ломоносов\p7_l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85728"/>
            <a:ext cx="4118001" cy="6214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библиотекарь2.BIBLIOTEKA\Рабочий стол\Ломоносов\09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85728"/>
            <a:ext cx="4514862" cy="593535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614364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Славяно-греко-латинская академия 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библиотекарь2.BIBLIOTEKA\Рабочий стол\Ломоносов\Museum_4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14356"/>
            <a:ext cx="4361630" cy="3236950"/>
          </a:xfrm>
          <a:prstGeom prst="rect">
            <a:avLst/>
          </a:prstGeom>
          <a:noFill/>
        </p:spPr>
      </p:pic>
      <p:pic>
        <p:nvPicPr>
          <p:cNvPr id="3075" name="Picture 3" descr="C:\Documents and Settings\библиотекарь2.BIBLIOTEKA\Рабочий стол\Ломоносов\Museum_5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714488"/>
            <a:ext cx="3744913" cy="40568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57620" y="5929330"/>
            <a:ext cx="5286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«Грамматика»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Смотрицкого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214818"/>
            <a:ext cx="5214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«Арифметика» Магницкого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библиотекарь2.BIBLIOTEKA\Рабочий стол\Ломоносов\Безымянный.bmp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lum/>
          </a:blip>
          <a:srcRect l="2907" t="721" r="4651" b="6706"/>
          <a:stretch>
            <a:fillRect/>
          </a:stretch>
        </p:blipFill>
        <p:spPr bwMode="auto">
          <a:xfrm>
            <a:off x="0" y="357166"/>
            <a:ext cx="4286280" cy="62272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>
            <a:hlinkClick r:id="rId2" action="ppaction://hlinkfile"/>
          </p:cNvPr>
          <p:cNvSpPr txBox="1"/>
          <p:nvPr/>
        </p:nvSpPr>
        <p:spPr>
          <a:xfrm>
            <a:off x="4643438" y="4071942"/>
            <a:ext cx="450056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Ломоносов в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Славяно-греко-латинской академии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 школы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00034" y="357166"/>
            <a:ext cx="8143932" cy="6107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3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библиотекарь2.BIBLIOTEKA\Рабочий стол\Ломоносов\Безымянный.bmp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1142976" y="500042"/>
            <a:ext cx="6907243" cy="45059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14282" y="5500702"/>
            <a:ext cx="8929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Сената  пришло распоряжение направить «в науках достойных учеников» в Петербург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библиотекарь2.BIBLIOTEKA\Рабочий стол\Ломоносов\1299.jpeg"/>
          <p:cNvPicPr>
            <a:picLocks noChangeAspect="1" noChangeArrowheads="1"/>
          </p:cNvPicPr>
          <p:nvPr/>
        </p:nvPicPr>
        <p:blipFill>
          <a:blip r:embed="rId2"/>
          <a:srcRect l="4000" t="5263" r="3000" b="6579"/>
          <a:stretch>
            <a:fillRect/>
          </a:stretch>
        </p:blipFill>
        <p:spPr bwMode="auto">
          <a:xfrm>
            <a:off x="500034" y="357166"/>
            <a:ext cx="6643709" cy="478634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2051" name="Picture 3" descr="C:\Documents and Settings\библиотекарь2.BIBLIOTEKA\Рабочий стол\Ломоносов\132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2071678"/>
            <a:ext cx="2623835" cy="421484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928662" y="5500702"/>
            <a:ext cx="471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  Марбург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библиотекарь2.BIBLIOTEKA\Рабочий стол\братья Гримм\s_4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494"/>
          <a:stretch>
            <a:fillRect/>
          </a:stretch>
        </p:blipFill>
        <p:spPr bwMode="auto">
          <a:xfrm>
            <a:off x="1357290" y="785794"/>
            <a:ext cx="6413200" cy="4714908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557214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Марбургский</a:t>
            </a:r>
            <a:r>
              <a:rPr lang="ru-R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университет</a:t>
            </a:r>
            <a:endParaRPr lang="ru-RU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библиотекарь2.BIBLIOTEKA\Рабочий стол\Ломоносов\1315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428604"/>
            <a:ext cx="7167598" cy="529967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0" y="592933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Студент </a:t>
            </a:r>
            <a:r>
              <a:rPr lang="ru-RU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Марбургского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университета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библиотекарь2.BIBLIOTEKA\Рабочий стол\Ломоносов\вольф.bmp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 t="984" r="9928" b="2530"/>
          <a:stretch>
            <a:fillRect/>
          </a:stretch>
        </p:blipFill>
        <p:spPr bwMode="auto">
          <a:xfrm>
            <a:off x="2714612" y="571480"/>
            <a:ext cx="3786214" cy="51375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1857356" y="6000768"/>
            <a:ext cx="5715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Христиан Вольф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библиотекарь2.BIBLIOTEKA\Рабочий стол\Ломоносов\1745_2-a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4562475" cy="609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 flipH="1">
            <a:off x="5572132" y="428604"/>
            <a:ext cx="3143272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4000" b="1" dirty="0" smtClean="0">
                <a:latin typeface="Avalon Medium" pitchFamily="2" charset="0"/>
              </a:rPr>
              <a:t>Какая польза в том, что в старости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lon Medium" pitchFamily="2" charset="0"/>
              </a:rPr>
              <a:t>глубокой</a:t>
            </a:r>
            <a:endParaRPr lang="ru-RU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alon Medium" pitchFamily="2" charset="0"/>
            </a:endParaRPr>
          </a:p>
          <a:p>
            <a:pPr algn="ctr"/>
            <a:r>
              <a:rPr lang="ru-RU" sz="4000" b="1" dirty="0" smtClean="0">
                <a:latin typeface="Avalon Medium" pitchFamily="2" charset="0"/>
              </a:rPr>
              <a:t>И в тьме бесславия кончают долгий век!</a:t>
            </a:r>
            <a:endParaRPr lang="ru-RU" sz="4000" dirty="0" smtClean="0">
              <a:latin typeface="Avalon Medium" pitchFamily="2" charset="0"/>
            </a:endParaRPr>
          </a:p>
          <a:p>
            <a:pPr algn="ctr"/>
            <a:r>
              <a:rPr lang="ru-RU" sz="4000" b="1" dirty="0" err="1" smtClean="0">
                <a:latin typeface="Avalon Medium" pitchFamily="2" charset="0"/>
              </a:rPr>
              <a:t>Добротами</a:t>
            </a:r>
            <a:r>
              <a:rPr lang="ru-RU" sz="4000" b="1" dirty="0" smtClean="0">
                <a:latin typeface="Avalon Medium" pitchFamily="2" charset="0"/>
              </a:rPr>
              <a:t> всходить на </a:t>
            </a:r>
            <a:r>
              <a:rPr lang="ru-RU" sz="4000" b="1" dirty="0" err="1" smtClean="0">
                <a:latin typeface="Avalon Medium" pitchFamily="2" charset="0"/>
              </a:rPr>
              <a:t>верьх</a:t>
            </a:r>
            <a:r>
              <a:rPr lang="ru-RU" sz="4000" b="1" dirty="0" smtClean="0">
                <a:latin typeface="Avalon Medium" pitchFamily="2" charset="0"/>
              </a:rPr>
              <a:t> хвалы высокой</a:t>
            </a:r>
            <a:endParaRPr lang="ru-RU" sz="4000" dirty="0" smtClean="0">
              <a:latin typeface="Avalon Medium" pitchFamily="2" charset="0"/>
            </a:endParaRPr>
          </a:p>
          <a:p>
            <a:pPr algn="ctr"/>
            <a:r>
              <a:rPr lang="ru-RU" sz="4000" b="1" dirty="0" smtClean="0">
                <a:latin typeface="Avalon Medium" pitchFamily="2" charset="0"/>
              </a:rPr>
              <a:t>И славно умереть родился человек</a:t>
            </a:r>
            <a:r>
              <a:rPr lang="ru-RU" sz="4000" dirty="0" smtClean="0">
                <a:latin typeface="Avalon Medium" pitchFamily="2" charset="0"/>
              </a:rPr>
              <a:t>. </a:t>
            </a:r>
            <a:r>
              <a:rPr lang="ru-RU" sz="4000" b="1" dirty="0" smtClean="0">
                <a:latin typeface="Avalon Medium" pitchFamily="2" charset="0"/>
              </a:rPr>
              <a:t>Ломоносов М. В.</a:t>
            </a:r>
            <a:endParaRPr lang="ru-RU" sz="4000" dirty="0" smtClean="0">
              <a:latin typeface="Avalon Medium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valon Medium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библиотекарь2.BIBLIOTEKA\Рабочий стол\Ломоносов\981e38fe3515d3973c2c007abf53d9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142984"/>
            <a:ext cx="6421454" cy="4816091"/>
          </a:xfrm>
          <a:prstGeom prst="rect">
            <a:avLst/>
          </a:prstGeom>
          <a:noFill/>
        </p:spPr>
      </p:pic>
      <p:pic>
        <p:nvPicPr>
          <p:cNvPr id="1027" name="Picture 3" descr="C:\Documents and Settings\библиотекарь2.BIBLIOTEKA\Рабочий стол\Ломоносов\l-Freiberg_TM_dvor_VP_4379.jpg"/>
          <p:cNvPicPr>
            <a:picLocks noChangeAspect="1" noChangeArrowheads="1"/>
          </p:cNvPicPr>
          <p:nvPr/>
        </p:nvPicPr>
        <p:blipFill>
          <a:blip r:embed="rId3"/>
          <a:srcRect l="10526" r="7017"/>
          <a:stretch>
            <a:fillRect/>
          </a:stretch>
        </p:blipFill>
        <p:spPr bwMode="auto">
          <a:xfrm>
            <a:off x="5500694" y="214289"/>
            <a:ext cx="3357586" cy="270966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607220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Фрейберг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библиотекарь2.BIBLIOTEKA\Рабочий стол\Ломоносов\Фрайберг.bmp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928662" y="857232"/>
            <a:ext cx="7140575" cy="44727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928662" y="5572140"/>
            <a:ext cx="7429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Горные выработки в окрестностях </a:t>
            </a:r>
            <a:r>
              <a:rPr lang="ru-RU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Фрейберга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библиотекарь2.BIBLIOTEKA\Рабочий стол\Ломоносов\lomonosov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428604"/>
            <a:ext cx="7177128" cy="5914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библиотекарь2.BIBLIOTEKA\Рабочий стол\Ломоносов\%EA%E8%F0%F5%E0 %E4%EE%F0%E5%E2.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928910"/>
            <a:ext cx="4124135" cy="3929090"/>
          </a:xfrm>
          <a:prstGeom prst="rect">
            <a:avLst/>
          </a:prstGeom>
          <a:noFill/>
        </p:spPr>
      </p:pic>
      <p:pic>
        <p:nvPicPr>
          <p:cNvPr id="4099" name="Picture 3" descr="C:\Documents and Settings\библиотекарь2.BIBLIOTEKA\Рабочий стол\Ломоносов\post-27-12898337937136.jpg"/>
          <p:cNvPicPr>
            <a:picLocks noChangeAspect="1" noChangeArrowheads="1"/>
          </p:cNvPicPr>
          <p:nvPr/>
        </p:nvPicPr>
        <p:blipFill>
          <a:blip r:embed="rId3"/>
          <a:srcRect b="6897"/>
          <a:stretch>
            <a:fillRect/>
          </a:stretch>
        </p:blipFill>
        <p:spPr bwMode="auto">
          <a:xfrm>
            <a:off x="0" y="0"/>
            <a:ext cx="3446414" cy="4857784"/>
          </a:xfrm>
          <a:prstGeom prst="ellipse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282" y="4857760"/>
            <a:ext cx="32861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Ломоносов венчался по протестантскому обряду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библиотекарь2.BIBLIOTEKA\Рабочий стол\Ломоносов презнтация\149680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214290"/>
            <a:ext cx="3344850" cy="39338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библиотекарь2.BIBLIOTEKA\Рабочий стол\Ломоносов\6400a635c173f076fe49cce0d3b8976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428604"/>
            <a:ext cx="5453084" cy="545308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571604" y="6000768"/>
            <a:ext cx="62151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  Лейпциг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библиотекарь2.BIBLIOTEKA\Рабочий стол\Ломоносов\2880966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5103826" cy="3103126"/>
          </a:xfrm>
          <a:prstGeom prst="rect">
            <a:avLst/>
          </a:prstGeom>
          <a:noFill/>
        </p:spPr>
      </p:pic>
      <p:pic>
        <p:nvPicPr>
          <p:cNvPr id="5123" name="Picture 3" descr="C:\Documents and Settings\библиотекарь2.BIBLIOTEKA\Рабочий стол\Ломоносов\an.jpg"/>
          <p:cNvPicPr>
            <a:picLocks noChangeAspect="1" noChangeArrowheads="1"/>
          </p:cNvPicPr>
          <p:nvPr/>
        </p:nvPicPr>
        <p:blipFill>
          <a:blip r:embed="rId3"/>
          <a:srcRect b="5691"/>
          <a:stretch>
            <a:fillRect/>
          </a:stretch>
        </p:blipFill>
        <p:spPr bwMode="auto">
          <a:xfrm>
            <a:off x="4500562" y="3571876"/>
            <a:ext cx="4000496" cy="282963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282" y="4071942"/>
            <a:ext cx="4286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Санкт - Петербург. Академия наук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библиотекарь2.BIBLIOTEKA\Рабочий стол\Ломоносов\Ломоносв Н. Овечки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428604"/>
            <a:ext cx="4595819" cy="59685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библиотекарь2.BIBLIOTEKA\Рабочий стол\Ломоносов\350x28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00042"/>
            <a:ext cx="6953287" cy="55626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библиотекарь2.BIBLIOTEKA\Рабочий стол\Ломоносов\lomonosov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6624638" cy="4734080"/>
          </a:xfrm>
          <a:prstGeom prst="rect">
            <a:avLst/>
          </a:prstGeom>
          <a:noFill/>
        </p:spPr>
      </p:pic>
      <p:pic>
        <p:nvPicPr>
          <p:cNvPr id="8195" name="Picture 3" descr="C:\Documents and Settings\библиотекарь2.BIBLIOTEKA\Рабочий стол\Ломоносов\явление венер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2643182"/>
            <a:ext cx="2787164" cy="392432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143636" y="4071942"/>
            <a:ext cx="3000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khive" pitchFamily="34" charset="0"/>
              </a:rPr>
              <a:t>Явление Венеры</a:t>
            </a:r>
            <a:endParaRPr lang="ru-RU" sz="2800" dirty="0">
              <a:latin typeface="Arkhiv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библиотекарь2.BIBLIOTEKA\Рабочий стол\Ломоносов\23_04.gifПервая русская химическая лаборатория, устроенная М.В. Ломоносовым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00042"/>
            <a:ext cx="7524786" cy="55231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42910" y="6143644"/>
            <a:ext cx="7929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Первая русская химическая лаборатория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 descr="C:\Documents and Settings\библиотекарь2.BIBLIOTEKA\Рабочий стол\Ломоносов\3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428604"/>
            <a:ext cx="5881714" cy="60020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библиотекарь2.BIBLIOTEKA\Рабочий стол\Ломоносов\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428604"/>
            <a:ext cx="6810396" cy="4929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0" y="557214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 В. Ломоносов — талантливый изобретатель и приборостроитель, в то же время стоит у истоков русской теоретической оптики</a:t>
            </a:r>
          </a:p>
          <a:p>
            <a:pPr algn="ctr"/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библиотекарь2.BIBLIOTEKA\Рабочий стол\Ломоносов\pol19b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lum contrast="-20000"/>
          </a:blip>
          <a:srcRect/>
          <a:stretch>
            <a:fillRect/>
          </a:stretch>
        </p:blipFill>
        <p:spPr bwMode="auto">
          <a:xfrm>
            <a:off x="857224" y="285728"/>
            <a:ext cx="7441425" cy="53578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428596" y="5715017"/>
            <a:ext cx="80724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Жизнь Ломоносова проходит не просто в научных дискуссиях, а в непрестанной борьбе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библиотекарь2.BIBLIOTEKA\Рабочий стол\Ломоносов\Рихма георг Вильгель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2486036" cy="27601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291" name="Picture 3" descr="C:\Documents and Settings\библиотекарь2.BIBLIOTEKA\Рабочий стол\Ломоносов\220px-Richmanns_Tod_1753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428604"/>
            <a:ext cx="4310078" cy="61320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0" y="5000636"/>
            <a:ext cx="42148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Гибель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Рихмана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от удара шаровой молнии   была запечатлена  гравёром Соколовым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3357562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В.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Рихман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Documents and Settings\библиотекарь2.BIBLIOTEKA\Рабочий стол\Ломоносов\file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857232"/>
            <a:ext cx="3933825" cy="500062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57818" y="1214422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571480"/>
            <a:ext cx="4214842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dventure" pitchFamily="2" charset="0"/>
              </a:rPr>
              <a:t>О! ваши дни благословенны!</a:t>
            </a:r>
          </a:p>
          <a:p>
            <a:pPr algn="ctr"/>
            <a:r>
              <a:rPr lang="ru-RU" sz="3200" b="1" dirty="0" smtClean="0">
                <a:latin typeface="Adventure" pitchFamily="2" charset="0"/>
              </a:rPr>
              <a:t>Дерзайте ныне ободрены</a:t>
            </a:r>
          </a:p>
          <a:p>
            <a:pPr algn="ctr"/>
            <a:r>
              <a:rPr lang="ru-RU" sz="3200" b="1" dirty="0" smtClean="0">
                <a:latin typeface="Adventure" pitchFamily="2" charset="0"/>
              </a:rPr>
              <a:t>Раченьем вашим показать, </a:t>
            </a:r>
          </a:p>
          <a:p>
            <a:pPr algn="ctr"/>
            <a:r>
              <a:rPr lang="ru-RU" sz="3200" b="1" dirty="0" smtClean="0">
                <a:latin typeface="Adventure" pitchFamily="2" charset="0"/>
              </a:rPr>
              <a:t>Что может собственных Платонов</a:t>
            </a:r>
          </a:p>
          <a:p>
            <a:pPr algn="ctr"/>
            <a:r>
              <a:rPr lang="ru-RU" sz="3200" b="1" dirty="0" smtClean="0">
                <a:latin typeface="Adventure" pitchFamily="2" charset="0"/>
              </a:rPr>
              <a:t>И быстрых разумом Невтонов</a:t>
            </a:r>
          </a:p>
          <a:p>
            <a:pPr algn="ctr"/>
            <a:r>
              <a:rPr lang="ru-RU" sz="3200" b="1" dirty="0" smtClean="0">
                <a:latin typeface="Adventure" pitchFamily="2" charset="0"/>
              </a:rPr>
              <a:t>Российская земля рождать</a:t>
            </a:r>
            <a:r>
              <a:rPr lang="ru-RU" sz="2400" b="1" dirty="0" smtClean="0">
                <a:latin typeface="Annabelle" pitchFamily="66" charset="0"/>
              </a:rPr>
              <a:t>.</a:t>
            </a:r>
          </a:p>
          <a:p>
            <a:endParaRPr lang="ru-RU" dirty="0">
              <a:latin typeface="Annabelle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библиотекарь2.BIBLIOTEKA\Рабочий стол\Ломоносов\3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14290"/>
            <a:ext cx="2240194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 descr="C:\Documents and Settings\библиотекарь2.BIBLIOTEKA\Рабочий стол\Ломоносов\Копия 3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642918"/>
            <a:ext cx="3333964" cy="5072098"/>
          </a:xfrm>
          <a:prstGeom prst="rect">
            <a:avLst/>
          </a:prstGeom>
          <a:noFill/>
        </p:spPr>
      </p:pic>
      <p:pic>
        <p:nvPicPr>
          <p:cNvPr id="2054" name="Picture 6" descr="C:\Documents and Settings\библиотекарь2.BIBLIOTEKA\Рабочий стол\Ломоносов\645500cf8c2109ad06262e0b56ff3bc5_500_0_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2928934"/>
            <a:ext cx="4119558" cy="30896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42910" y="6072206"/>
            <a:ext cx="4286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Хотин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библиотекарь2.BIBLIOTEKA\Рабочий стол\Ломоносов\9.jpg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2000232" y="214290"/>
            <a:ext cx="5038747" cy="58561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0" y="614364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Императрица Елизавета Петровна  читает оду Ломоносова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библиотекарь2.BIBLIOTEKA\Рабочий стол\Ломоносов\p2_01.gif"/>
          <p:cNvPicPr>
            <a:picLocks noChangeAspect="1" noChangeArrowheads="1"/>
          </p:cNvPicPr>
          <p:nvPr/>
        </p:nvPicPr>
        <p:blipFill>
          <a:blip r:embed="rId2"/>
          <a:srcRect l="23371" r="15014" b="6933"/>
          <a:stretch>
            <a:fillRect/>
          </a:stretch>
        </p:blipFill>
        <p:spPr bwMode="auto">
          <a:xfrm>
            <a:off x="4071934" y="714356"/>
            <a:ext cx="4630863" cy="5429288"/>
          </a:xfrm>
          <a:prstGeom prst="ellipse">
            <a:avLst/>
          </a:prstGeom>
          <a:noFill/>
        </p:spPr>
      </p:pic>
      <p:pic>
        <p:nvPicPr>
          <p:cNvPr id="5123" name="Picture 3" descr="C:\Documents and Settings\библиотекарь2.BIBLIOTEKA\Рабочий стол\Ломоносов\220px-Lomonosov_paper_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41597">
            <a:off x="426721" y="425260"/>
            <a:ext cx="2830689" cy="2857520"/>
          </a:xfrm>
          <a:prstGeom prst="rect">
            <a:avLst/>
          </a:prstGeom>
          <a:noFill/>
        </p:spPr>
      </p:pic>
      <p:pic>
        <p:nvPicPr>
          <p:cNvPr id="5124" name="Picture 4" descr="C:\Documents and Settings\библиотекарь2.BIBLIOTEKA\Рабочий стол\Ломоносов\9062917.jpg"/>
          <p:cNvPicPr>
            <a:picLocks noChangeAspect="1" noChangeArrowheads="1"/>
          </p:cNvPicPr>
          <p:nvPr/>
        </p:nvPicPr>
        <p:blipFill>
          <a:blip r:embed="rId4"/>
          <a:srcRect l="5660" t="14295"/>
          <a:stretch>
            <a:fillRect/>
          </a:stretch>
        </p:blipFill>
        <p:spPr bwMode="auto">
          <a:xfrm rot="21222824">
            <a:off x="565103" y="3725550"/>
            <a:ext cx="2952753" cy="26555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 descr="IMAGE00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3617912" cy="4205288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4427538" y="1268413"/>
            <a:ext cx="44656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dirty="0" smtClean="0">
                <a:solidFill>
                  <a:schemeClr val="hlink"/>
                </a:solidFill>
              </a:rPr>
              <a:t>«</a:t>
            </a:r>
            <a:endParaRPr lang="ru-RU" sz="4000" b="1" i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gi" pitchFamily="82" charset="0"/>
            </a:endParaRP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-1" y="4941888"/>
            <a:ext cx="4857753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Тредиаковский В. К. </a:t>
            </a:r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ct val="50000"/>
              </a:spcBef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1703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-1769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14810" y="285728"/>
            <a:ext cx="464347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quarelle" pitchFamily="66" charset="-52"/>
              </a:rPr>
              <a:t>Бойся богов, о мой </a:t>
            </a:r>
            <a:r>
              <a:rPr lang="ru-RU" sz="2400" dirty="0" err="1" smtClean="0">
                <a:latin typeface="Aquarelle" pitchFamily="66" charset="-52"/>
              </a:rPr>
              <a:t>Тилемах</a:t>
            </a:r>
            <a:r>
              <a:rPr lang="ru-RU" sz="2400" dirty="0" smtClean="0">
                <a:latin typeface="Aquarelle" pitchFamily="66" charset="-52"/>
              </a:rPr>
              <a:t>! Сей страх - есть начало </a:t>
            </a:r>
          </a:p>
          <a:p>
            <a:pPr algn="ctr"/>
            <a:r>
              <a:rPr lang="ru-RU" sz="2400" dirty="0" smtClean="0">
                <a:latin typeface="Aquarelle" pitchFamily="66" charset="-52"/>
              </a:rPr>
              <a:t>   Всякого блага и есть </a:t>
            </a:r>
            <a:r>
              <a:rPr lang="ru-RU" sz="2400" dirty="0" err="1" smtClean="0">
                <a:latin typeface="Aquarelle" pitchFamily="66" charset="-52"/>
              </a:rPr>
              <a:t>вседражайше</a:t>
            </a:r>
            <a:r>
              <a:rPr lang="ru-RU" sz="2400" dirty="0" smtClean="0">
                <a:latin typeface="Aquarelle" pitchFamily="66" charset="-52"/>
              </a:rPr>
              <a:t> сокровище сердца: </a:t>
            </a:r>
          </a:p>
          <a:p>
            <a:pPr algn="ctr"/>
            <a:r>
              <a:rPr lang="ru-RU" sz="2400" dirty="0" smtClean="0">
                <a:latin typeface="Aquarelle" pitchFamily="66" charset="-52"/>
              </a:rPr>
              <a:t>   С ним </a:t>
            </a:r>
            <a:r>
              <a:rPr lang="ru-RU" sz="2400" dirty="0" err="1" smtClean="0">
                <a:latin typeface="Aquarelle" pitchFamily="66" charset="-52"/>
              </a:rPr>
              <a:t>прийдут</a:t>
            </a:r>
            <a:r>
              <a:rPr lang="ru-RU" sz="2400" dirty="0" smtClean="0">
                <a:latin typeface="Aquarelle" pitchFamily="66" charset="-52"/>
              </a:rPr>
              <a:t> к тебе и мудрость, и правда, и радость, </a:t>
            </a:r>
          </a:p>
          <a:p>
            <a:pPr algn="ctr"/>
            <a:r>
              <a:rPr lang="ru-RU" sz="2400" dirty="0" smtClean="0">
                <a:latin typeface="Aquarelle" pitchFamily="66" charset="-52"/>
              </a:rPr>
              <a:t>   Мир и веселие, сладость </a:t>
            </a:r>
            <a:r>
              <a:rPr lang="ru-RU" sz="2400" dirty="0" err="1" smtClean="0">
                <a:latin typeface="Aquarelle" pitchFamily="66" charset="-52"/>
              </a:rPr>
              <a:t>чистейша</a:t>
            </a:r>
            <a:r>
              <a:rPr lang="ru-RU" sz="2400" dirty="0" smtClean="0">
                <a:latin typeface="Aquarelle" pitchFamily="66" charset="-52"/>
              </a:rPr>
              <a:t>, истинна вольность, </a:t>
            </a:r>
          </a:p>
          <a:p>
            <a:pPr algn="ctr"/>
            <a:r>
              <a:rPr lang="ru-RU" sz="2400" dirty="0" smtClean="0">
                <a:latin typeface="Aquarelle" pitchFamily="66" charset="-52"/>
              </a:rPr>
              <a:t>   </a:t>
            </a:r>
            <a:r>
              <a:rPr lang="ru-RU" sz="2400" dirty="0" err="1" smtClean="0">
                <a:latin typeface="Aquarelle" pitchFamily="66" charset="-52"/>
              </a:rPr>
              <a:t>Многообилие</a:t>
            </a:r>
            <a:r>
              <a:rPr lang="ru-RU" sz="2400" dirty="0" smtClean="0">
                <a:latin typeface="Aquarelle" pitchFamily="66" charset="-52"/>
              </a:rPr>
              <a:t> и прославление </a:t>
            </a:r>
            <a:r>
              <a:rPr lang="ru-RU" sz="2400" dirty="0" err="1" smtClean="0">
                <a:latin typeface="Aquarelle" pitchFamily="66" charset="-52"/>
              </a:rPr>
              <a:t>пребеспорочно</a:t>
            </a:r>
            <a:r>
              <a:rPr lang="ru-RU" sz="2400" dirty="0" smtClean="0">
                <a:latin typeface="Aquarelle" pitchFamily="66" charset="-52"/>
              </a:rPr>
              <a:t>. </a:t>
            </a:r>
          </a:p>
          <a:p>
            <a:pPr algn="ctr"/>
            <a:r>
              <a:rPr lang="ru-RU" sz="2400" dirty="0" smtClean="0">
                <a:latin typeface="Aquarelle" pitchFamily="66" charset="-52"/>
              </a:rPr>
              <a:t>   Я оставляю тебя, о мило </a:t>
            </a:r>
            <a:r>
              <a:rPr lang="ru-RU" sz="2400" dirty="0" err="1" smtClean="0">
                <a:latin typeface="Aquarelle" pitchFamily="66" charset="-52"/>
              </a:rPr>
              <a:t>Одиссово</a:t>
            </a:r>
            <a:r>
              <a:rPr lang="ru-RU" sz="2400" dirty="0" smtClean="0">
                <a:latin typeface="Aquarelle" pitchFamily="66" charset="-52"/>
              </a:rPr>
              <a:t> чадо! </a:t>
            </a:r>
          </a:p>
          <a:p>
            <a:pPr algn="ctr"/>
            <a:r>
              <a:rPr lang="ru-RU" sz="2400" dirty="0" smtClean="0">
                <a:latin typeface="Aquarelle" pitchFamily="66" charset="-52"/>
              </a:rPr>
              <a:t>Но премудрость моя никогда тебя не оставит...   </a:t>
            </a:r>
          </a:p>
          <a:p>
            <a:pPr algn="ctr"/>
            <a:r>
              <a:rPr lang="ru-RU" sz="2400" dirty="0" smtClean="0">
                <a:latin typeface="Aquarelle" pitchFamily="66" charset="-52"/>
              </a:rPr>
              <a:t>"</a:t>
            </a:r>
            <a:r>
              <a:rPr lang="ru-RU" sz="2400" dirty="0" err="1" smtClean="0">
                <a:latin typeface="Aquarelle" pitchFamily="66" charset="-52"/>
              </a:rPr>
              <a:t>Тилемахида</a:t>
            </a:r>
            <a:r>
              <a:rPr lang="ru-RU" sz="2400" dirty="0" smtClean="0">
                <a:latin typeface="Aquarelle" pitchFamily="66" charset="-52"/>
              </a:rPr>
              <a:t>", т. 2, стр. 222.</a:t>
            </a:r>
          </a:p>
          <a:p>
            <a:pPr algn="ctr"/>
            <a:endParaRPr lang="ru-RU" sz="2400" dirty="0">
              <a:latin typeface="Aquarelle" pitchFamily="66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/>
      <p:bldP spid="25608" grpId="0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библиотекарь2.BIBLIOTEKA\Рабочий стол\Ломоносов\gr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3000" y="428625"/>
            <a:ext cx="4316413" cy="5999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Documents and Settings\библиотекарь2.BIBLIOTEKA\Рабочий стол\Ломоносов\6f80b-q1d4q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285992"/>
            <a:ext cx="3670961" cy="4203390"/>
          </a:xfrm>
          <a:prstGeom prst="rect">
            <a:avLst/>
          </a:prstGeom>
          <a:noFill/>
        </p:spPr>
      </p:pic>
      <p:pic>
        <p:nvPicPr>
          <p:cNvPr id="7172" name="Picture 4" descr="C:\Documents and Settings\библиотекарь2.BIBLIOTEKA\Рабочий стол\Ломоносов\lomonosovmozayka-1_original.jpg"/>
          <p:cNvPicPr>
            <a:picLocks noChangeAspect="1" noChangeArrowheads="1"/>
          </p:cNvPicPr>
          <p:nvPr/>
        </p:nvPicPr>
        <p:blipFill>
          <a:blip r:embed="rId3">
            <a:lum bright="20000" contrast="30000"/>
          </a:blip>
          <a:srcRect/>
          <a:stretch>
            <a:fillRect/>
          </a:stretch>
        </p:blipFill>
        <p:spPr bwMode="auto">
          <a:xfrm>
            <a:off x="214282" y="428604"/>
            <a:ext cx="4286250" cy="5705475"/>
          </a:xfrm>
          <a:prstGeom prst="rect">
            <a:avLst/>
          </a:prstGeom>
          <a:noFill/>
        </p:spPr>
      </p:pic>
      <p:pic>
        <p:nvPicPr>
          <p:cNvPr id="7170" name="Picture 2" descr="C:\Documents and Settings\библиотекарь2.BIBLIOTEKA\Рабочий стол\Ломоносов\Poltava_2_4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214290"/>
            <a:ext cx="1988588" cy="2545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Documents and Settings\библиотекарь2.BIBLIOTEKA\Рабочий стол\Ломоносов\s00384236.jpg"/>
          <p:cNvPicPr>
            <a:picLocks noChangeAspect="1" noChangeArrowheads="1"/>
          </p:cNvPicPr>
          <p:nvPr/>
        </p:nvPicPr>
        <p:blipFill>
          <a:blip r:embed="rId2"/>
          <a:srcRect b="3769"/>
          <a:stretch>
            <a:fillRect/>
          </a:stretch>
        </p:blipFill>
        <p:spPr bwMode="auto">
          <a:xfrm>
            <a:off x="1857356" y="0"/>
            <a:ext cx="4967300" cy="7155815"/>
          </a:xfrm>
          <a:prstGeom prst="flowChartAlternateProcess">
            <a:avLst/>
          </a:prstGeom>
          <a:noFill/>
          <a:effectLst>
            <a:softEdge rad="317500"/>
          </a:effectLst>
        </p:spPr>
      </p:pic>
      <p:pic>
        <p:nvPicPr>
          <p:cNvPr id="31747" name="Picture 3" descr="C:\Documents and Settings\библиотекарь2.BIBLIOTEKA\Рабочий стол\Ломоносов\st016_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7430" y="642918"/>
            <a:ext cx="2976570" cy="4613684"/>
          </a:xfrm>
          <a:prstGeom prst="ellipse">
            <a:avLst/>
          </a:prstGeom>
          <a:noFill/>
          <a:effectLst>
            <a:softEdge rad="127000"/>
          </a:effectLst>
        </p:spPr>
      </p:pic>
      <p:pic>
        <p:nvPicPr>
          <p:cNvPr id="31748" name="Picture 4" descr="C:\Documents and Settings\библиотекарь2.BIBLIOTEKA\Рабочий стол\Ломоносов\houdon_400x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85784" y="214290"/>
            <a:ext cx="3269197" cy="3857652"/>
          </a:xfrm>
          <a:prstGeom prst="ellipse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изображение 0012"/>
          <p:cNvPicPr>
            <a:picLocks noChangeAspect="1" noChangeArrowheads="1"/>
          </p:cNvPicPr>
          <p:nvPr/>
        </p:nvPicPr>
        <p:blipFill>
          <a:blip r:embed="rId2">
            <a:lum bright="10000" contrast="20000"/>
          </a:blip>
          <a:srcRect/>
          <a:stretch>
            <a:fillRect/>
          </a:stretch>
        </p:blipFill>
        <p:spPr bwMode="auto">
          <a:xfrm>
            <a:off x="1571604" y="357166"/>
            <a:ext cx="5303859" cy="5028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0" y="5373688"/>
            <a:ext cx="93249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Первое здание Московского  университета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изображение 00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642938"/>
            <a:ext cx="4678363" cy="5184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773" name="Picture 5" descr="изображение 00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260350"/>
            <a:ext cx="2517775" cy="3457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0" y="3933825"/>
            <a:ext cx="33480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 В. Ломоносов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2555875" y="5949950"/>
            <a:ext cx="63373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И.И. Шувалов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/>
      <p:bldP spid="3277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755650" y="2492375"/>
            <a:ext cx="3960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/>
          </a:p>
        </p:txBody>
      </p:sp>
      <p:pic>
        <p:nvPicPr>
          <p:cNvPr id="35845" name="Picture 5" descr="изображение 00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333375"/>
            <a:ext cx="6159500" cy="52181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395288" y="5734050"/>
            <a:ext cx="80645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имя святой Татьяны был освящён храм при университете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библиотекарь2.BIBLIOTEKA\Рабочий стол\Ломоносов\Elizabeth_empre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57166"/>
            <a:ext cx="4430738" cy="55148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0" y="600076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Императрица Елизавета Петровна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библиотекарь2.BIBLIOTEKA\Рабочий стол\Ломоносов\9062917.jpg"/>
          <p:cNvPicPr>
            <a:picLocks noChangeAspect="1" noChangeArrowheads="1"/>
          </p:cNvPicPr>
          <p:nvPr/>
        </p:nvPicPr>
        <p:blipFill>
          <a:blip r:embed="rId2"/>
          <a:srcRect l="6187" t="14583" r="3069"/>
          <a:stretch>
            <a:fillRect/>
          </a:stretch>
        </p:blipFill>
        <p:spPr bwMode="auto">
          <a:xfrm rot="21345447">
            <a:off x="318317" y="683735"/>
            <a:ext cx="3143272" cy="2928958"/>
          </a:xfrm>
          <a:prstGeom prst="rect">
            <a:avLst/>
          </a:prstGeom>
          <a:noFill/>
        </p:spPr>
      </p:pic>
      <p:pic>
        <p:nvPicPr>
          <p:cNvPr id="2051" name="Picture 3" descr="C:\Documents and Settings\библиотекарь2.BIBLIOTEKA\Рабочий стол\Ломоносов\glrx-8569305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2643182"/>
            <a:ext cx="4651303" cy="36433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библиотекарь2.BIBLIOTEKA\Рабочий стол\Ломоносов\6eec3d21489et.jpgМихаил Ломоносов. Художник Федоров И. К. Императрица Екатерина II у М. В. Ломоносова. (188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4989781" cy="61436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500694" y="3929066"/>
            <a:ext cx="33575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Ломоносов дорожит расположением императрицы Екатерины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II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библиотекарь2.BIBLIOTEKA\Рабочий стол\Ломоносов\1850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 l="1787"/>
          <a:stretch>
            <a:fillRect/>
          </a:stretch>
        </p:blipFill>
        <p:spPr bwMode="auto">
          <a:xfrm>
            <a:off x="642910" y="500042"/>
            <a:ext cx="7567799" cy="4956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14282" y="5572140"/>
            <a:ext cx="91440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Посещение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Екатериной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II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мозаичной мастерской  Ломоносова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  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библиотекарь2.BIBLIOTEKA\Рабочий стол\Ломоносов\mogila_lomonoso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357166"/>
            <a:ext cx="3804074" cy="5072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00034" y="5572140"/>
            <a:ext cx="8358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Ломоносов  был похоронен в  </a:t>
            </a:r>
            <a:r>
              <a:rPr lang="ru-RU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Александро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 Невской лавре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библиотекарь2.BIBLIOTEKA\Рабочий стол\Ломоносов\_278d65c7464f509433701b6eca5b68f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14290"/>
            <a:ext cx="4048140" cy="63859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357290" y="2214553"/>
            <a:ext cx="685804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1.Ломоносов родился на берегу: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Белого моря;</a:t>
            </a:r>
            <a:endParaRPr kumimoji="0" lang="ru-RU" sz="48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Чёрного моря;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Средиземного моря.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3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3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13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2000" fill="hold"/>
                                        <p:tgtEl>
                                          <p:spTgt spid="13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2160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 descr="C:\Documents and Settings\библиотекарь2.BIBLIOTEKA\Рабочий стол\Ломоносов\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857232"/>
            <a:ext cx="8655328" cy="435771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542926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Суровый северный край. Здесь родился Ломоносов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1785926"/>
            <a:ext cx="678661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</a:rPr>
              <a:t>2. Его отец был </a:t>
            </a:r>
          </a:p>
          <a:p>
            <a:pPr algn="ctr"/>
            <a:r>
              <a:rPr lang="ru-RU" sz="5400" b="1" dirty="0" smtClean="0">
                <a:solidFill>
                  <a:schemeClr val="bg1"/>
                </a:solidFill>
              </a:rPr>
              <a:t>плотником;</a:t>
            </a:r>
          </a:p>
          <a:p>
            <a:pPr algn="ctr"/>
            <a:r>
              <a:rPr lang="ru-RU" sz="5400" b="1" dirty="0" smtClean="0">
                <a:solidFill>
                  <a:schemeClr val="bg1"/>
                </a:solidFill>
              </a:rPr>
              <a:t>священником;</a:t>
            </a:r>
          </a:p>
          <a:p>
            <a:pPr algn="ctr"/>
            <a:r>
              <a:rPr lang="ru-RU" sz="5400" b="1" dirty="0" smtClean="0">
                <a:solidFill>
                  <a:schemeClr val="bg1"/>
                </a:solidFill>
              </a:rPr>
              <a:t>рыбаком.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2160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2143116"/>
            <a:ext cx="657229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В декабре 1730 года Ломоносов отправляется  из Холмогор на учёбу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 Санкт-Петербург;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Амстердам;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Москву.</a:t>
            </a:r>
          </a:p>
          <a:p>
            <a:r>
              <a:rPr lang="ru-RU" b="1" dirty="0" smtClean="0"/>
              <a:t> </a:t>
            </a:r>
            <a:endParaRPr lang="ru-RU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2160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5143512"/>
            <a:ext cx="800105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Как назывались две первые книги, которые Ломоносов назвал вратами своей учёности? </a:t>
            </a:r>
          </a:p>
          <a:p>
            <a:pPr algn="ctr"/>
            <a:endParaRPr lang="ru-RU" dirty="0"/>
          </a:p>
        </p:txBody>
      </p:sp>
      <p:pic>
        <p:nvPicPr>
          <p:cNvPr id="4" name="Picture 2" descr="C:\Documents and Settings\библиотекарь2.BIBLIOTEKA\Рабочий стол\Ломоносов\Museum_4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85794"/>
            <a:ext cx="5005477" cy="37147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14480" y="4000504"/>
            <a:ext cx="221457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3" descr="C:\Documents and Settings\библиотекарь2.BIBLIOTEKA\Рабочий стол\Ломоносов\Museum_5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642918"/>
            <a:ext cx="3744913" cy="405685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357818" y="3929066"/>
            <a:ext cx="350046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5" grpId="0" animBg="1"/>
      <p:bldP spid="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1928802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 С 1731 по 1735 гг. Ломоносов учился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kumimoji="0" lang="ru-RU" sz="4000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Навигацкой</a:t>
            </a:r>
            <a:r>
              <a:rPr kumimoji="0" lang="ru-RU" sz="40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школе; </a:t>
            </a:r>
            <a:endParaRPr kumimoji="0" lang="ru-RU" sz="40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Славяно-греко-латинской</a:t>
            </a:r>
            <a:r>
              <a:rPr kumimoji="0" lang="ru-RU" sz="40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kumimoji="0" lang="ru-RU" sz="40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академии;</a:t>
            </a:r>
            <a:endParaRPr kumimoji="0" lang="ru-RU" sz="40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Епархиально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духовном училище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2000" fill="hold"/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2160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14346" y="1357298"/>
            <a:ext cx="9358346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Своё образование Ломоносов продолжил</a:t>
            </a:r>
          </a:p>
          <a:p>
            <a:pPr algn="ctr">
              <a:tabLst>
                <a:tab pos="6810375" algn="l"/>
              </a:tabLst>
            </a:pP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Марбургском</a:t>
            </a: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университете в Германии;</a:t>
            </a: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Парижской академии искусств во Франции;</a:t>
            </a: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Вестминстерском аббатстве в Англии.</a:t>
            </a:r>
          </a:p>
          <a:p>
            <a:pPr algn="ctr"/>
            <a:r>
              <a:rPr lang="ru-RU" dirty="0" smtClean="0"/>
              <a:t> 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2160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2357430"/>
            <a:ext cx="700092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7. В России Ломоносов открыл первую </a:t>
            </a:r>
          </a:p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консерваторию;</a:t>
            </a:r>
          </a:p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академию;</a:t>
            </a:r>
          </a:p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химическую лабораторию.  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4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2160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1928802"/>
            <a:ext cx="664373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 </a:t>
            </a:r>
            <a:endParaRPr lang="ru-RU" sz="4400" dirty="0" smtClean="0"/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Ломоносов был первым русским</a:t>
            </a: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писателем;</a:t>
            </a: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академиком;</a:t>
            </a: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генералиссимусом.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2160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571744"/>
            <a:ext cx="850112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По словам  В. Г.Белинского, «должно считать началом русской литературы» 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оду Ломоносова «На взятие Хотина»;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поэму Тредиаковского «</a:t>
            </a:r>
            <a:r>
              <a:rPr lang="ru-RU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Тилемахида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»;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«Российскую грамматику» Ломоносова. 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2160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500306"/>
            <a:ext cx="86439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 Изучая атмосферное электричество, Ломоносов практически внедрил в России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электрическую лампочку;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громоотвод;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2160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1357298"/>
            <a:ext cx="835821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11.На Васильевском острове в химической лаборатории Ломоносов восстановил старинный рецепт и наладил производство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цветного стекла и мозаики;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булатной стали;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золота.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2160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 descr="C:\Documents and Settings\библиотекарь2.BIBLIOTEKA\Рабочий стол\Ломоносов\img6278106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4667277" cy="3102366"/>
          </a:xfrm>
          <a:prstGeom prst="rect">
            <a:avLst/>
          </a:prstGeom>
          <a:noFill/>
        </p:spPr>
      </p:pic>
      <p:pic>
        <p:nvPicPr>
          <p:cNvPr id="29698" name="Picture 2" descr="C:\Documents and Settings\библиотекарь2.BIBLIOTEKA\Рабочий стол\Ломоносов\lkwgywjv83_000.jpg"/>
          <p:cNvPicPr>
            <a:picLocks noChangeAspect="1" noChangeArrowheads="1"/>
          </p:cNvPicPr>
          <p:nvPr/>
        </p:nvPicPr>
        <p:blipFill>
          <a:blip r:embed="rId3"/>
          <a:srcRect l="4873" t="26340" r="7417"/>
          <a:stretch>
            <a:fillRect/>
          </a:stretch>
        </p:blipFill>
        <p:spPr bwMode="auto">
          <a:xfrm>
            <a:off x="1643042" y="3500438"/>
            <a:ext cx="6072230" cy="3066072"/>
          </a:xfrm>
          <a:prstGeom prst="rect">
            <a:avLst/>
          </a:prstGeom>
          <a:noFill/>
        </p:spPr>
      </p:pic>
      <p:pic>
        <p:nvPicPr>
          <p:cNvPr id="29699" name="Picture 3" descr="C:\Documents and Settings\библиотекарь2.BIBLIOTEKA\Рабочий стол\Ломоносов\1480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571480"/>
            <a:ext cx="3428992" cy="22988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1857364"/>
            <a:ext cx="81439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 К какому церковному празднику было приурочено открытие первого русского университета, с тех пор в этот день в России празднуется  День студента?</a:t>
            </a:r>
          </a:p>
          <a:p>
            <a:pPr algn="ctr"/>
            <a:endParaRPr lang="ru-RU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071538" y="5143512"/>
            <a:ext cx="72152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Татьянин день.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C:\Documents and Settings\библиотекарь2.BIBLIOTEKA\Рабочий стол\Ломоносов\file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00042"/>
            <a:ext cx="3484269" cy="4429156"/>
          </a:xfrm>
          <a:prstGeom prst="rect">
            <a:avLst/>
          </a:prstGeom>
          <a:noFill/>
        </p:spPr>
      </p:pic>
      <p:pic>
        <p:nvPicPr>
          <p:cNvPr id="66563" name="Picture 3" descr="C:\Documents and Settings\библиотекарь2.BIBLIOTEKA\Рабочий стол\Ломоносов\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57166"/>
            <a:ext cx="3644839" cy="63055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214282" y="5072074"/>
            <a:ext cx="428628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«Я не тужу о смерти: пожил, потерпел и знаю, что обо мне дети Отечества пожалеют».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 descr="C:\Documents and Settings\библиотекарь2.BIBLIOTEKA\Рабочий стол\Ломоносов\6584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982789"/>
            <a:ext cx="1177928" cy="2271096"/>
          </a:xfrm>
          <a:prstGeom prst="rect">
            <a:avLst/>
          </a:prstGeom>
          <a:noFill/>
        </p:spPr>
      </p:pic>
      <p:pic>
        <p:nvPicPr>
          <p:cNvPr id="28674" name="Picture 2" descr="C:\Documents and Settings\библиотекарь2.BIBLIOTEKA\Рабочий стол\Ломоносов\6584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00108"/>
            <a:ext cx="7944687" cy="4346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 descr="C:\Documents and Settings\библиотекарь2.BIBLIOTEKA\Рабочий стол\Ломоносов\1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2428868"/>
            <a:ext cx="3214678" cy="3931118"/>
          </a:xfrm>
          <a:prstGeom prst="rect">
            <a:avLst/>
          </a:prstGeom>
          <a:noFill/>
        </p:spPr>
      </p:pic>
      <p:pic>
        <p:nvPicPr>
          <p:cNvPr id="27650" name="Picture 2" descr="C:\Documents and Settings\библиотекарь2.BIBLIOTEKA\Рабочий стол\Ломоносов\NovgorodMus346birchLet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57166"/>
            <a:ext cx="4808576" cy="300039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282" y="3571876"/>
            <a:ext cx="52864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Среди поморов была широко распространена грамота. Долгие годы русский Север был хранителем устных и рукописных памятников народного творчества 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библиотекарь2.BIBLIOTEKA\Рабочий стол\Ломоносов\6.jpg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2124075" y="104775"/>
            <a:ext cx="4895850" cy="6648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6ADAFA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1299</TotalTime>
  <Words>594</Words>
  <PresentationFormat>Экран (4:3)</PresentationFormat>
  <Paragraphs>104</Paragraphs>
  <Slides>61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61</vt:i4>
      </vt:variant>
    </vt:vector>
  </HeadingPairs>
  <TitlesOfParts>
    <vt:vector size="62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Библиотекарь2</cp:lastModifiedBy>
  <cp:revision>106</cp:revision>
  <dcterms:modified xsi:type="dcterms:W3CDTF">2011-08-22T08:35:22Z</dcterms:modified>
</cp:coreProperties>
</file>